
<file path=[Content_Types].xml><?xml version="1.0" encoding="utf-8"?>
<Types xmlns="http://schemas.openxmlformats.org/package/2006/content-types">
  <Default ContentType="application/x-fontdata" Extension="fntdata"/>
  <Default ContentType="image/jpeg" Extension="jpeg"/>
  <Default ContentType="video/mp4" Extension="mp4"/>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2"/>
    <p:sldId id="257" r:id="rId33"/>
    <p:sldId id="258" r:id="rId34"/>
    <p:sldId id="259" r:id="rId35"/>
    <p:sldId id="260" r:id="rId36"/>
    <p:sldId id="261" r:id="rId37"/>
    <p:sldId id="262" r:id="rId38"/>
    <p:sldId id="263" r:id="rId39"/>
    <p:sldId id="264" r:id="rId40"/>
    <p:sldId id="265" r:id="rId41"/>
    <p:sldId id="266" r:id="rId42"/>
    <p:sldId id="267" r:id="rId43"/>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Kollektif" charset="1" panose="020B0604020101010102"/>
      <p:regular r:id="rId10"/>
    </p:embeddedFont>
    <p:embeddedFont>
      <p:font typeface="Kollektif Bold" charset="1" panose="020B0604020101010102"/>
      <p:regular r:id="rId11"/>
    </p:embeddedFont>
    <p:embeddedFont>
      <p:font typeface="Kollektif Italics" charset="1" panose="020B0604020101010102"/>
      <p:regular r:id="rId12"/>
    </p:embeddedFont>
    <p:embeddedFont>
      <p:font typeface="Kollektif Bold Italics" charset="1" panose="020B0604020101010102"/>
      <p:regular r:id="rId13"/>
    </p:embeddedFont>
    <p:embeddedFont>
      <p:font typeface="DM Sans" charset="1" panose="00000000000000000000"/>
      <p:regular r:id="rId14"/>
    </p:embeddedFont>
    <p:embeddedFont>
      <p:font typeface="DM Sans Bold" charset="1" panose="00000000000000000000"/>
      <p:regular r:id="rId15"/>
    </p:embeddedFont>
    <p:embeddedFont>
      <p:font typeface="DM Sans Italics" charset="1" panose="00000000000000000000"/>
      <p:regular r:id="rId16"/>
    </p:embeddedFont>
    <p:embeddedFont>
      <p:font typeface="DM Sans Bold Italics" charset="1" panose="00000000000000000000"/>
      <p:regular r:id="rId17"/>
    </p:embeddedFont>
    <p:embeddedFont>
      <p:font typeface="Muli" charset="1" panose="00000500000000000000"/>
      <p:regular r:id="rId18"/>
    </p:embeddedFont>
    <p:embeddedFont>
      <p:font typeface="Muli Bold" charset="1" panose="00000800000000000000"/>
      <p:regular r:id="rId19"/>
    </p:embeddedFont>
    <p:embeddedFont>
      <p:font typeface="Muli Italics" charset="1" panose="00000500000000000000"/>
      <p:regular r:id="rId20"/>
    </p:embeddedFont>
    <p:embeddedFont>
      <p:font typeface="Muli Bold Italics" charset="1" panose="00000800000000000000"/>
      <p:regular r:id="rId21"/>
    </p:embeddedFont>
    <p:embeddedFont>
      <p:font typeface="Muli Extra-Light" charset="1" panose="00000300000000000000"/>
      <p:regular r:id="rId22"/>
    </p:embeddedFont>
    <p:embeddedFont>
      <p:font typeface="Muli Extra-Light Italics" charset="1" panose="00000300000000000000"/>
      <p:regular r:id="rId23"/>
    </p:embeddedFont>
    <p:embeddedFont>
      <p:font typeface="Muli Light" charset="1" panose="00000400000000000000"/>
      <p:regular r:id="rId24"/>
    </p:embeddedFont>
    <p:embeddedFont>
      <p:font typeface="Muli Light Italics" charset="1" panose="00000400000000000000"/>
      <p:regular r:id="rId25"/>
    </p:embeddedFont>
    <p:embeddedFont>
      <p:font typeface="Muli Semi-Bold" charset="1" panose="00000700000000000000"/>
      <p:regular r:id="rId26"/>
    </p:embeddedFont>
    <p:embeddedFont>
      <p:font typeface="Muli Semi-Bold Italics" charset="1" panose="00000700000000000000"/>
      <p:regular r:id="rId27"/>
    </p:embeddedFont>
    <p:embeddedFont>
      <p:font typeface="Muli Ultra-Bold" charset="1" panose="00000900000000000000"/>
      <p:regular r:id="rId28"/>
    </p:embeddedFont>
    <p:embeddedFont>
      <p:font typeface="Muli Ultra-Bold Italics" charset="1" panose="00000900000000000000"/>
      <p:regular r:id="rId29"/>
    </p:embeddedFont>
    <p:embeddedFont>
      <p:font typeface="Muli Heavy" charset="1" panose="00000A00000000000000"/>
      <p:regular r:id="rId30"/>
    </p:embeddedFont>
    <p:embeddedFont>
      <p:font typeface="Muli Heavy Italics" charset="1" panose="00000A00000000000000"/>
      <p:regular r:id="rId3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slides/slide1.xml" Type="http://schemas.openxmlformats.org/officeDocument/2006/relationships/slide"/><Relationship Id="rId33" Target="slides/slide2.xml" Type="http://schemas.openxmlformats.org/officeDocument/2006/relationships/slide"/><Relationship Id="rId34" Target="slides/slide3.xml" Type="http://schemas.openxmlformats.org/officeDocument/2006/relationships/slide"/><Relationship Id="rId35" Target="slides/slide4.xml" Type="http://schemas.openxmlformats.org/officeDocument/2006/relationships/slide"/><Relationship Id="rId36" Target="slides/slide5.xml" Type="http://schemas.openxmlformats.org/officeDocument/2006/relationships/slide"/><Relationship Id="rId37" Target="slides/slide6.xml" Type="http://schemas.openxmlformats.org/officeDocument/2006/relationships/slide"/><Relationship Id="rId38" Target="slides/slide7.xml" Type="http://schemas.openxmlformats.org/officeDocument/2006/relationships/slide"/><Relationship Id="rId39" Target="slides/slide8.xml" Type="http://schemas.openxmlformats.org/officeDocument/2006/relationships/slide"/><Relationship Id="rId4" Target="theme/theme1.xml" Type="http://schemas.openxmlformats.org/officeDocument/2006/relationships/theme"/><Relationship Id="rId40" Target="slides/slide9.xml" Type="http://schemas.openxmlformats.org/officeDocument/2006/relationships/slide"/><Relationship Id="rId41" Target="slides/slide10.xml" Type="http://schemas.openxmlformats.org/officeDocument/2006/relationships/slide"/><Relationship Id="rId42" Target="slides/slide11.xml" Type="http://schemas.openxmlformats.org/officeDocument/2006/relationships/slide"/><Relationship Id="rId43" Target="slides/slide12.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41.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png" Type="http://schemas.openxmlformats.org/officeDocument/2006/relationships/image"/><Relationship Id="rId11" Target="../media/image8.svg" Type="http://schemas.openxmlformats.org/officeDocument/2006/relationships/image"/><Relationship Id="rId12" Target="../media/image44.png" Type="http://schemas.openxmlformats.org/officeDocument/2006/relationships/image"/><Relationship Id="rId13" Target="../media/image45.svg" Type="http://schemas.openxmlformats.org/officeDocument/2006/relationships/image"/><Relationship Id="rId14" Target="../media/image46.png" Type="http://schemas.openxmlformats.org/officeDocument/2006/relationships/image"/><Relationship Id="rId15" Target="../media/image47.svg" Type="http://schemas.openxmlformats.org/officeDocument/2006/relationships/image"/><Relationship Id="rId16" Target="../media/image48.png" Type="http://schemas.openxmlformats.org/officeDocument/2006/relationships/image"/><Relationship Id="rId17" Target="../media/image49.svg" Type="http://schemas.openxmlformats.org/officeDocument/2006/relationships/image"/><Relationship Id="rId18" Target="../media/image50.png" Type="http://schemas.openxmlformats.org/officeDocument/2006/relationships/image"/><Relationship Id="rId19" Target="../media/image51.svg" Type="http://schemas.openxmlformats.org/officeDocument/2006/relationships/image"/><Relationship Id="rId2" Target="../media/image42.png" Type="http://schemas.openxmlformats.org/officeDocument/2006/relationships/image"/><Relationship Id="rId3" Target="../media/image43.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 Id="rId8" Target="../media/image5.png" Type="http://schemas.openxmlformats.org/officeDocument/2006/relationships/image"/><Relationship Id="rId9" Target="../media/image6.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7.png" Type="http://schemas.openxmlformats.org/officeDocument/2006/relationships/image"/><Relationship Id="rId2" Target="../media/image9.png" Type="http://schemas.openxmlformats.org/officeDocument/2006/relationships/image"/><Relationship Id="rId3" Target="../media/image10.sv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 Id="rId6" Target="../media/image13.png" Type="http://schemas.openxmlformats.org/officeDocument/2006/relationships/image"/><Relationship Id="rId7" Target="../media/image14.svg" Type="http://schemas.openxmlformats.org/officeDocument/2006/relationships/image"/><Relationship Id="rId8" Target="../media/image15.png" Type="http://schemas.openxmlformats.org/officeDocument/2006/relationships/image"/><Relationship Id="rId9" Target="../media/image16.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8.jpeg" Type="http://schemas.openxmlformats.org/officeDocument/2006/relationships/image"/><Relationship Id="rId11" Target="../media/VAGCwGc90FQ.mp4" Type="http://schemas.openxmlformats.org/officeDocument/2006/relationships/video"/><Relationship Id="rId12" Target="../media/VAGCwGc90FQ.mp4" Type="http://schemas.microsoft.com/office/2007/relationships/media"/><Relationship Id="rId13" Target="../media/image19.jpe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png" Type="http://schemas.openxmlformats.org/officeDocument/2006/relationships/image"/><Relationship Id="rId11" Target="../media/image8.svg" Type="http://schemas.openxmlformats.org/officeDocument/2006/relationships/image"/><Relationship Id="rId12" Target="../media/image22.png" Type="http://schemas.openxmlformats.org/officeDocument/2006/relationships/image"/><Relationship Id="rId13" Target="../media/image23.svg" Type="http://schemas.openxmlformats.org/officeDocument/2006/relationships/image"/><Relationship Id="rId2" Target="../media/image20.png" Type="http://schemas.openxmlformats.org/officeDocument/2006/relationships/image"/><Relationship Id="rId3" Target="../media/image21.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 Id="rId8" Target="../media/image5.png" Type="http://schemas.openxmlformats.org/officeDocument/2006/relationships/image"/><Relationship Id="rId9" Target="../media/image6.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5.png" Type="http://schemas.openxmlformats.org/officeDocument/2006/relationships/image"/><Relationship Id="rId11" Target="../media/image26.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 Id="rId3" Target="../media/image28.png" Type="http://schemas.openxmlformats.org/officeDocument/2006/relationships/image"/><Relationship Id="rId4" Target="../media/image29.png" Type="http://schemas.openxmlformats.org/officeDocument/2006/relationships/image"/><Relationship Id="rId5" Target="../media/image30.png" Type="http://schemas.openxmlformats.org/officeDocument/2006/relationships/image"/><Relationship Id="rId6" Target="../media/image31.png" Type="http://schemas.openxmlformats.org/officeDocument/2006/relationships/image"/><Relationship Id="rId7" Target="../media/image32.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3.png" Type="http://schemas.openxmlformats.org/officeDocument/2006/relationships/image"/><Relationship Id="rId11" Target="../media/image34.svg" Type="http://schemas.openxmlformats.org/officeDocument/2006/relationships/image"/><Relationship Id="rId12" Target="../media/image35.jpeg" Type="http://schemas.openxmlformats.org/officeDocument/2006/relationships/image"/><Relationship Id="rId13" Target="../media/VAGCwTl0jeQ.mp4" Type="http://schemas.openxmlformats.org/officeDocument/2006/relationships/video"/><Relationship Id="rId14" Target="../media/VAGCwTl0jeQ.mp4" Type="http://schemas.microsoft.com/office/2007/relationships/media"/><Relationship Id="rId15" Target="../media/image36.png" Type="http://schemas.openxmlformats.org/officeDocument/2006/relationships/image"/><Relationship Id="rId16" Target="../media/image37.svg" Type="http://schemas.openxmlformats.org/officeDocument/2006/relationships/image"/><Relationship Id="rId17" Target="../media/image38.png" Type="http://schemas.openxmlformats.org/officeDocument/2006/relationships/image"/><Relationship Id="rId18" Target="../media/image39.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10" Target="../media/VAGCwj0l5mw.mp4" Type="http://schemas.microsoft.com/office/2007/relationships/media"/><Relationship Id="rId2" Target="../media/image3.png" Type="http://schemas.openxmlformats.org/officeDocument/2006/relationships/image"/><Relationship Id="rId3" Target="../media/image4.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 Id="rId8" Target="../media/image40.jpeg" Type="http://schemas.openxmlformats.org/officeDocument/2006/relationships/image"/><Relationship Id="rId9" Target="../media/VAGCwj0l5mw.mp4" Type="http://schemas.openxmlformats.org/officeDocument/2006/relationships/video"/></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EFEFEF"/>
        </a:solidFill>
      </p:bgPr>
    </p:bg>
    <p:spTree>
      <p:nvGrpSpPr>
        <p:cNvPr id="1" name=""/>
        <p:cNvGrpSpPr/>
        <p:nvPr/>
      </p:nvGrpSpPr>
      <p:grpSpPr>
        <a:xfrm>
          <a:off x="0" y="0"/>
          <a:ext cx="0" cy="0"/>
          <a:chOff x="0" y="0"/>
          <a:chExt cx="0" cy="0"/>
        </a:xfrm>
      </p:grpSpPr>
      <p:grpSp>
        <p:nvGrpSpPr>
          <p:cNvPr name="Group 2" id="2"/>
          <p:cNvGrpSpPr/>
          <p:nvPr/>
        </p:nvGrpSpPr>
        <p:grpSpPr>
          <a:xfrm rot="-2700000">
            <a:off x="11386843" y="7201845"/>
            <a:ext cx="7415398" cy="3565095"/>
            <a:chOff x="0" y="0"/>
            <a:chExt cx="660400" cy="317500"/>
          </a:xfrm>
        </p:grpSpPr>
        <p:sp>
          <p:nvSpPr>
            <p:cNvPr name="Freeform 3" id="3"/>
            <p:cNvSpPr/>
            <p:nvPr/>
          </p:nvSpPr>
          <p:spPr>
            <a:xfrm flipH="false" flipV="false" rot="0">
              <a:off x="0" y="0"/>
              <a:ext cx="660400" cy="317500"/>
            </a:xfrm>
            <a:custGeom>
              <a:avLst/>
              <a:gdLst/>
              <a:ahLst/>
              <a:cxnLst/>
              <a:rect r="r" b="b" t="t" l="l"/>
              <a:pathLst>
                <a:path h="3175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8CA9AD"/>
              </a:solidFill>
              <a:prstDash val="solid"/>
              <a:miter/>
            </a:ln>
          </p:spPr>
        </p:sp>
        <p:sp>
          <p:nvSpPr>
            <p:cNvPr name="TextBox 4" id="4"/>
            <p:cNvSpPr txBox="true"/>
            <p:nvPr/>
          </p:nvSpPr>
          <p:spPr>
            <a:xfrm>
              <a:off x="0" y="146050"/>
              <a:ext cx="660400" cy="171450"/>
            </a:xfrm>
            <a:prstGeom prst="rect">
              <a:avLst/>
            </a:prstGeom>
          </p:spPr>
          <p:txBody>
            <a:bodyPr anchor="ctr" rtlCol="false" tIns="50800" lIns="50800" bIns="50800" rIns="50800"/>
            <a:lstStyle/>
            <a:p>
              <a:pPr algn="ctr">
                <a:lnSpc>
                  <a:spcPts val="2553"/>
                </a:lnSpc>
              </a:pPr>
            </a:p>
          </p:txBody>
        </p:sp>
      </p:grpSp>
      <p:sp>
        <p:nvSpPr>
          <p:cNvPr name="AutoShape 5" id="5"/>
          <p:cNvSpPr/>
          <p:nvPr/>
        </p:nvSpPr>
        <p:spPr>
          <a:xfrm flipV="true">
            <a:off x="14131544" y="7969488"/>
            <a:ext cx="5132702" cy="5185216"/>
          </a:xfrm>
          <a:prstGeom prst="line">
            <a:avLst/>
          </a:prstGeom>
          <a:ln cap="flat" w="28575">
            <a:solidFill>
              <a:srgbClr val="8CA9AD"/>
            </a:solidFill>
            <a:prstDash val="solid"/>
            <a:headEnd type="none" len="sm" w="sm"/>
            <a:tailEnd type="none" len="sm" w="sm"/>
          </a:ln>
        </p:spPr>
      </p:sp>
      <p:sp>
        <p:nvSpPr>
          <p:cNvPr name="AutoShape 6" id="6"/>
          <p:cNvSpPr/>
          <p:nvPr/>
        </p:nvSpPr>
        <p:spPr>
          <a:xfrm flipV="true">
            <a:off x="14444220" y="8329798"/>
            <a:ext cx="5038853" cy="5038853"/>
          </a:xfrm>
          <a:prstGeom prst="line">
            <a:avLst/>
          </a:prstGeom>
          <a:ln cap="flat" w="28575">
            <a:solidFill>
              <a:srgbClr val="8CA9AD"/>
            </a:solidFill>
            <a:prstDash val="solid"/>
            <a:headEnd type="none" len="sm" w="sm"/>
            <a:tailEnd type="none" len="sm" w="sm"/>
          </a:ln>
        </p:spPr>
      </p:sp>
      <p:sp>
        <p:nvSpPr>
          <p:cNvPr name="AutoShape 7" id="7"/>
          <p:cNvSpPr/>
          <p:nvPr/>
        </p:nvSpPr>
        <p:spPr>
          <a:xfrm flipV="true">
            <a:off x="14802690" y="8681112"/>
            <a:ext cx="4867141" cy="4867141"/>
          </a:xfrm>
          <a:prstGeom prst="line">
            <a:avLst/>
          </a:prstGeom>
          <a:ln cap="flat" w="28575">
            <a:solidFill>
              <a:srgbClr val="8CA9AD"/>
            </a:solidFill>
            <a:prstDash val="solid"/>
            <a:headEnd type="none" len="sm" w="sm"/>
            <a:tailEnd type="none" len="sm" w="sm"/>
          </a:ln>
        </p:spPr>
      </p:sp>
      <p:sp>
        <p:nvSpPr>
          <p:cNvPr name="TextBox 8" id="8"/>
          <p:cNvSpPr txBox="true"/>
          <p:nvPr/>
        </p:nvSpPr>
        <p:spPr>
          <a:xfrm rot="0">
            <a:off x="2101857" y="2890573"/>
            <a:ext cx="14084287" cy="1605873"/>
          </a:xfrm>
          <a:prstGeom prst="rect">
            <a:avLst/>
          </a:prstGeom>
        </p:spPr>
        <p:txBody>
          <a:bodyPr anchor="t" rtlCol="false" tIns="0" lIns="0" bIns="0" rIns="0">
            <a:spAutoFit/>
          </a:bodyPr>
          <a:lstStyle/>
          <a:p>
            <a:pPr algn="ctr">
              <a:lnSpc>
                <a:spcPts val="11937"/>
              </a:lnSpc>
            </a:pPr>
            <a:r>
              <a:rPr lang="en-US" sz="11937">
                <a:solidFill>
                  <a:srgbClr val="227C9D"/>
                </a:solidFill>
                <a:latin typeface="Kollektif Bold"/>
              </a:rPr>
              <a:t>CÔNG NGHỆ JAVA</a:t>
            </a:r>
          </a:p>
        </p:txBody>
      </p:sp>
      <p:sp>
        <p:nvSpPr>
          <p:cNvPr name="TextBox 9" id="9"/>
          <p:cNvSpPr txBox="true"/>
          <p:nvPr/>
        </p:nvSpPr>
        <p:spPr>
          <a:xfrm rot="0">
            <a:off x="3772040" y="6324896"/>
            <a:ext cx="10743921" cy="523246"/>
          </a:xfrm>
          <a:prstGeom prst="rect">
            <a:avLst/>
          </a:prstGeom>
        </p:spPr>
        <p:txBody>
          <a:bodyPr anchor="t" rtlCol="false" tIns="0" lIns="0" bIns="0" rIns="0">
            <a:spAutoFit/>
          </a:bodyPr>
          <a:lstStyle/>
          <a:p>
            <a:pPr algn="ctr">
              <a:lnSpc>
                <a:spcPts val="4070"/>
              </a:lnSpc>
            </a:pPr>
            <a:r>
              <a:rPr lang="en-US" sz="3700">
                <a:solidFill>
                  <a:srgbClr val="545454"/>
                </a:solidFill>
                <a:latin typeface="Muli"/>
              </a:rPr>
              <a:t>Đề tài: Lập trình game Tower Defense bằng Java</a:t>
            </a:r>
          </a:p>
        </p:txBody>
      </p:sp>
      <p:sp>
        <p:nvSpPr>
          <p:cNvPr name="Freeform 10" id="10"/>
          <p:cNvSpPr/>
          <p:nvPr/>
        </p:nvSpPr>
        <p:spPr>
          <a:xfrm flipH="false" flipV="false" rot="-10800000">
            <a:off x="9525" y="6358355"/>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1" id="11"/>
          <p:cNvSpPr/>
          <p:nvPr/>
        </p:nvSpPr>
        <p:spPr>
          <a:xfrm flipH="false" flipV="false" rot="0">
            <a:off x="1083809" y="6386930"/>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2" id="12"/>
          <p:cNvSpPr/>
          <p:nvPr/>
        </p:nvSpPr>
        <p:spPr>
          <a:xfrm flipH="false" flipV="false" rot="0">
            <a:off x="0" y="7470739"/>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3" id="13"/>
          <p:cNvSpPr/>
          <p:nvPr/>
        </p:nvSpPr>
        <p:spPr>
          <a:xfrm flipH="false" flipV="false" rot="-10800000">
            <a:off x="0" y="8554548"/>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4" id="14"/>
          <p:cNvSpPr/>
          <p:nvPr/>
        </p:nvSpPr>
        <p:spPr>
          <a:xfrm flipH="false" flipV="false" rot="-5400000">
            <a:off x="1083809" y="8554548"/>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5" id="15"/>
          <p:cNvSpPr/>
          <p:nvPr/>
        </p:nvSpPr>
        <p:spPr>
          <a:xfrm flipH="false" flipV="false" rot="-10800000">
            <a:off x="1083809" y="9623721"/>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6" id="16"/>
          <p:cNvSpPr/>
          <p:nvPr/>
        </p:nvSpPr>
        <p:spPr>
          <a:xfrm flipH="false" flipV="false" rot="-10800000">
            <a:off x="3321750" y="8583123"/>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7" id="17"/>
          <p:cNvSpPr/>
          <p:nvPr/>
        </p:nvSpPr>
        <p:spPr>
          <a:xfrm flipH="false" flipV="false" rot="0">
            <a:off x="3321750" y="7499314"/>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8" id="18"/>
          <p:cNvSpPr/>
          <p:nvPr/>
        </p:nvSpPr>
        <p:spPr>
          <a:xfrm flipH="false" flipV="false" rot="5400000">
            <a:off x="4405559" y="8583123"/>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9" id="19"/>
          <p:cNvSpPr/>
          <p:nvPr/>
        </p:nvSpPr>
        <p:spPr>
          <a:xfrm flipH="false" flipV="false" rot="0">
            <a:off x="2237941" y="9666932"/>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0" id="20"/>
          <p:cNvSpPr/>
          <p:nvPr/>
        </p:nvSpPr>
        <p:spPr>
          <a:xfrm flipH="false" flipV="false" rot="0">
            <a:off x="3321750" y="9666932"/>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1" id="21"/>
          <p:cNvSpPr/>
          <p:nvPr/>
        </p:nvSpPr>
        <p:spPr>
          <a:xfrm flipH="false" flipV="false" rot="5400000">
            <a:off x="0" y="9638357"/>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2" id="22"/>
          <p:cNvSpPr/>
          <p:nvPr/>
        </p:nvSpPr>
        <p:spPr>
          <a:xfrm flipH="false" flipV="false" rot="-5400000">
            <a:off x="15470622" y="0"/>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3" id="23"/>
          <p:cNvSpPr/>
          <p:nvPr/>
        </p:nvSpPr>
        <p:spPr>
          <a:xfrm flipH="false" flipV="false" rot="-5400000">
            <a:off x="16554431" y="0"/>
            <a:ext cx="1083809" cy="1083809"/>
          </a:xfrm>
          <a:custGeom>
            <a:avLst/>
            <a:gdLst/>
            <a:ahLst/>
            <a:cxnLst/>
            <a:rect r="r" b="b" t="t" l="l"/>
            <a:pathLst>
              <a:path h="1083809" w="1083809">
                <a:moveTo>
                  <a:pt x="0" y="0"/>
                </a:moveTo>
                <a:lnTo>
                  <a:pt x="1083808" y="0"/>
                </a:lnTo>
                <a:lnTo>
                  <a:pt x="1083808"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4" id="24"/>
          <p:cNvSpPr/>
          <p:nvPr/>
        </p:nvSpPr>
        <p:spPr>
          <a:xfrm flipH="true" flipV="true" rot="0">
            <a:off x="17638239" y="0"/>
            <a:ext cx="1083809" cy="1083809"/>
          </a:xfrm>
          <a:custGeom>
            <a:avLst/>
            <a:gdLst/>
            <a:ahLst/>
            <a:cxnLst/>
            <a:rect r="r" b="b" t="t" l="l"/>
            <a:pathLst>
              <a:path h="1083809" w="1083809">
                <a:moveTo>
                  <a:pt x="1083809" y="1083809"/>
                </a:moveTo>
                <a:lnTo>
                  <a:pt x="0" y="1083809"/>
                </a:lnTo>
                <a:lnTo>
                  <a:pt x="0" y="0"/>
                </a:lnTo>
                <a:lnTo>
                  <a:pt x="1083809" y="0"/>
                </a:lnTo>
                <a:lnTo>
                  <a:pt x="1083809" y="1083809"/>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5" id="25"/>
          <p:cNvSpPr/>
          <p:nvPr/>
        </p:nvSpPr>
        <p:spPr>
          <a:xfrm flipH="false" flipV="false" rot="-5400000">
            <a:off x="14386813" y="1083809"/>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6" id="26"/>
          <p:cNvSpPr/>
          <p:nvPr/>
        </p:nvSpPr>
        <p:spPr>
          <a:xfrm flipH="false" flipV="false" rot="-5400000">
            <a:off x="15470622" y="1083809"/>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7" id="27"/>
          <p:cNvSpPr/>
          <p:nvPr/>
        </p:nvSpPr>
        <p:spPr>
          <a:xfrm flipH="false" flipV="false" rot="0">
            <a:off x="16554431" y="2167618"/>
            <a:ext cx="1083809" cy="1083809"/>
          </a:xfrm>
          <a:custGeom>
            <a:avLst/>
            <a:gdLst/>
            <a:ahLst/>
            <a:cxnLst/>
            <a:rect r="r" b="b" t="t" l="l"/>
            <a:pathLst>
              <a:path h="1083809" w="1083809">
                <a:moveTo>
                  <a:pt x="0" y="0"/>
                </a:moveTo>
                <a:lnTo>
                  <a:pt x="1083808" y="0"/>
                </a:lnTo>
                <a:lnTo>
                  <a:pt x="1083808" y="1083809"/>
                </a:lnTo>
                <a:lnTo>
                  <a:pt x="0" y="10838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8" id="28"/>
          <p:cNvSpPr/>
          <p:nvPr/>
        </p:nvSpPr>
        <p:spPr>
          <a:xfrm flipH="false" flipV="false" rot="5400000">
            <a:off x="17638239" y="1083809"/>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9" id="29"/>
          <p:cNvSpPr/>
          <p:nvPr/>
        </p:nvSpPr>
        <p:spPr>
          <a:xfrm flipH="true" flipV="true" rot="5400000">
            <a:off x="17638239" y="2167618"/>
            <a:ext cx="1083809" cy="1083809"/>
          </a:xfrm>
          <a:custGeom>
            <a:avLst/>
            <a:gdLst/>
            <a:ahLst/>
            <a:cxnLst/>
            <a:rect r="r" b="b" t="t" l="l"/>
            <a:pathLst>
              <a:path h="1083809" w="1083809">
                <a:moveTo>
                  <a:pt x="1083809" y="1083809"/>
                </a:moveTo>
                <a:lnTo>
                  <a:pt x="0" y="1083809"/>
                </a:lnTo>
                <a:lnTo>
                  <a:pt x="0" y="0"/>
                </a:lnTo>
                <a:lnTo>
                  <a:pt x="1083809" y="0"/>
                </a:lnTo>
                <a:lnTo>
                  <a:pt x="1083809" y="1083809"/>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30" id="30"/>
          <p:cNvSpPr/>
          <p:nvPr/>
        </p:nvSpPr>
        <p:spPr>
          <a:xfrm flipH="true" flipV="true" rot="0">
            <a:off x="15470622" y="4433486"/>
            <a:ext cx="1083809" cy="1083809"/>
          </a:xfrm>
          <a:custGeom>
            <a:avLst/>
            <a:gdLst/>
            <a:ahLst/>
            <a:cxnLst/>
            <a:rect r="r" b="b" t="t" l="l"/>
            <a:pathLst>
              <a:path h="1083809" w="1083809">
                <a:moveTo>
                  <a:pt x="1083809" y="1083809"/>
                </a:moveTo>
                <a:lnTo>
                  <a:pt x="0" y="1083809"/>
                </a:lnTo>
                <a:lnTo>
                  <a:pt x="0" y="0"/>
                </a:lnTo>
                <a:lnTo>
                  <a:pt x="1083809" y="0"/>
                </a:lnTo>
                <a:lnTo>
                  <a:pt x="1083809" y="1083809"/>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31" id="31"/>
          <p:cNvSpPr/>
          <p:nvPr/>
        </p:nvSpPr>
        <p:spPr>
          <a:xfrm flipH="true" flipV="true" rot="5400000">
            <a:off x="16554431" y="4433486"/>
            <a:ext cx="1083809" cy="1083809"/>
          </a:xfrm>
          <a:custGeom>
            <a:avLst/>
            <a:gdLst/>
            <a:ahLst/>
            <a:cxnLst/>
            <a:rect r="r" b="b" t="t" l="l"/>
            <a:pathLst>
              <a:path h="1083809" w="1083809">
                <a:moveTo>
                  <a:pt x="1083808" y="1083809"/>
                </a:moveTo>
                <a:lnTo>
                  <a:pt x="0" y="1083809"/>
                </a:lnTo>
                <a:lnTo>
                  <a:pt x="0" y="0"/>
                </a:lnTo>
                <a:lnTo>
                  <a:pt x="1083808" y="0"/>
                </a:lnTo>
                <a:lnTo>
                  <a:pt x="1083808" y="1083809"/>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32" id="32"/>
          <p:cNvGrpSpPr/>
          <p:nvPr/>
        </p:nvGrpSpPr>
        <p:grpSpPr>
          <a:xfrm rot="2700000">
            <a:off x="-1376391" y="-3093321"/>
            <a:ext cx="7415398" cy="3565095"/>
            <a:chOff x="0" y="0"/>
            <a:chExt cx="660400" cy="317500"/>
          </a:xfrm>
        </p:grpSpPr>
        <p:sp>
          <p:nvSpPr>
            <p:cNvPr name="Freeform 33" id="33"/>
            <p:cNvSpPr/>
            <p:nvPr/>
          </p:nvSpPr>
          <p:spPr>
            <a:xfrm flipH="false" flipV="false" rot="0">
              <a:off x="0" y="0"/>
              <a:ext cx="660400" cy="317500"/>
            </a:xfrm>
            <a:custGeom>
              <a:avLst/>
              <a:gdLst/>
              <a:ahLst/>
              <a:cxnLst/>
              <a:rect r="r" b="b" t="t" l="l"/>
              <a:pathLst>
                <a:path h="3175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8CA9AD"/>
              </a:solidFill>
              <a:prstDash val="solid"/>
              <a:miter/>
            </a:ln>
          </p:spPr>
        </p:sp>
        <p:sp>
          <p:nvSpPr>
            <p:cNvPr name="TextBox 34" id="34"/>
            <p:cNvSpPr txBox="true"/>
            <p:nvPr/>
          </p:nvSpPr>
          <p:spPr>
            <a:xfrm>
              <a:off x="0" y="146050"/>
              <a:ext cx="660400" cy="171450"/>
            </a:xfrm>
            <a:prstGeom prst="rect">
              <a:avLst/>
            </a:prstGeom>
          </p:spPr>
          <p:txBody>
            <a:bodyPr anchor="ctr" rtlCol="false" tIns="50800" lIns="50800" bIns="50800" rIns="50800"/>
            <a:lstStyle/>
            <a:p>
              <a:pPr algn="ctr">
                <a:lnSpc>
                  <a:spcPts val="2553"/>
                </a:lnSpc>
              </a:pPr>
            </a:p>
          </p:txBody>
        </p:sp>
      </p:grpSp>
      <p:sp>
        <p:nvSpPr>
          <p:cNvPr name="AutoShape 35" id="35"/>
          <p:cNvSpPr/>
          <p:nvPr/>
        </p:nvSpPr>
        <p:spPr>
          <a:xfrm>
            <a:off x="-1839005" y="-2273771"/>
            <a:ext cx="5185216" cy="5132702"/>
          </a:xfrm>
          <a:prstGeom prst="line">
            <a:avLst/>
          </a:prstGeom>
          <a:ln cap="flat" w="28575">
            <a:solidFill>
              <a:srgbClr val="8CA9AD"/>
            </a:solidFill>
            <a:prstDash val="solid"/>
            <a:headEnd type="none" len="sm" w="sm"/>
            <a:tailEnd type="none" len="sm" w="sm"/>
          </a:ln>
        </p:spPr>
      </p:sp>
      <p:sp>
        <p:nvSpPr>
          <p:cNvPr name="AutoShape 36" id="36"/>
          <p:cNvSpPr/>
          <p:nvPr/>
        </p:nvSpPr>
        <p:spPr>
          <a:xfrm>
            <a:off x="-2052951" y="-1961095"/>
            <a:ext cx="5038853" cy="5038853"/>
          </a:xfrm>
          <a:prstGeom prst="line">
            <a:avLst/>
          </a:prstGeom>
          <a:ln cap="flat" w="28575">
            <a:solidFill>
              <a:srgbClr val="8CA9AD"/>
            </a:solidFill>
            <a:prstDash val="solid"/>
            <a:headEnd type="none" len="sm" w="sm"/>
            <a:tailEnd type="none" len="sm" w="sm"/>
          </a:ln>
        </p:spPr>
      </p:sp>
      <p:sp>
        <p:nvSpPr>
          <p:cNvPr name="AutoShape 37" id="37"/>
          <p:cNvSpPr/>
          <p:nvPr/>
        </p:nvSpPr>
        <p:spPr>
          <a:xfrm>
            <a:off x="-2232553" y="-1602625"/>
            <a:ext cx="4867141" cy="4867141"/>
          </a:xfrm>
          <a:prstGeom prst="line">
            <a:avLst/>
          </a:prstGeom>
          <a:ln cap="flat" w="28575">
            <a:solidFill>
              <a:srgbClr val="8CA9AD"/>
            </a:solidFill>
            <a:prstDash val="solid"/>
            <a:headEnd type="none" len="sm" w="sm"/>
            <a:tailEnd type="none" len="sm" w="sm"/>
          </a:ln>
        </p:spPr>
      </p:sp>
      <p:sp>
        <p:nvSpPr>
          <p:cNvPr name="AutoShape 38" id="38"/>
          <p:cNvSpPr/>
          <p:nvPr/>
        </p:nvSpPr>
        <p:spPr>
          <a:xfrm>
            <a:off x="-2359208" y="-1216357"/>
            <a:ext cx="4690515" cy="4690515"/>
          </a:xfrm>
          <a:prstGeom prst="line">
            <a:avLst/>
          </a:prstGeom>
          <a:ln cap="flat" w="28575">
            <a:solidFill>
              <a:srgbClr val="8CA9AD"/>
            </a:solidFill>
            <a:prstDash val="solid"/>
            <a:headEnd type="none" len="sm" w="sm"/>
            <a:tailEnd type="none" len="sm" w="sm"/>
          </a:ln>
        </p:spPr>
      </p:sp>
      <p:sp>
        <p:nvSpPr>
          <p:cNvPr name="AutoShape 39" id="39"/>
          <p:cNvSpPr/>
          <p:nvPr/>
        </p:nvSpPr>
        <p:spPr>
          <a:xfrm>
            <a:off x="-2503062" y="-776680"/>
            <a:ext cx="4347674" cy="4347674"/>
          </a:xfrm>
          <a:prstGeom prst="line">
            <a:avLst/>
          </a:prstGeom>
          <a:ln cap="flat" w="28575">
            <a:solidFill>
              <a:srgbClr val="8CA9AD"/>
            </a:solidFill>
            <a:prstDash val="solid"/>
            <a:headEnd type="none" len="sm" w="sm"/>
            <a:tailEnd type="none" len="sm" w="sm"/>
          </a:ln>
        </p:spPr>
      </p:sp>
      <p:sp>
        <p:nvSpPr>
          <p:cNvPr name="AutoShape 40" id="40"/>
          <p:cNvSpPr/>
          <p:nvPr/>
        </p:nvSpPr>
        <p:spPr>
          <a:xfrm>
            <a:off x="-2623881" y="-332957"/>
            <a:ext cx="3963599" cy="3985594"/>
          </a:xfrm>
          <a:prstGeom prst="line">
            <a:avLst/>
          </a:prstGeom>
          <a:ln cap="flat" w="28575">
            <a:solidFill>
              <a:srgbClr val="8CA9AD"/>
            </a:solidFill>
            <a:prstDash val="solid"/>
            <a:headEnd type="none" len="sm" w="sm"/>
            <a:tailEnd type="none" len="sm" w="sm"/>
          </a:ln>
        </p:spPr>
      </p:sp>
      <p:sp>
        <p:nvSpPr>
          <p:cNvPr name="AutoShape 41" id="41"/>
          <p:cNvSpPr/>
          <p:nvPr/>
        </p:nvSpPr>
        <p:spPr>
          <a:xfrm>
            <a:off x="-2598114" y="228677"/>
            <a:ext cx="3377485" cy="3360058"/>
          </a:xfrm>
          <a:prstGeom prst="line">
            <a:avLst/>
          </a:prstGeom>
          <a:ln cap="flat" w="28575">
            <a:solidFill>
              <a:srgbClr val="8CA9AD"/>
            </a:solidFill>
            <a:prstDash val="solid"/>
            <a:headEnd type="none" len="sm" w="sm"/>
            <a:tailEnd type="none" len="sm" w="sm"/>
          </a:ln>
        </p:spPr>
      </p:sp>
      <p:sp>
        <p:nvSpPr>
          <p:cNvPr name="AutoShape 42" id="42"/>
          <p:cNvSpPr/>
          <p:nvPr/>
        </p:nvSpPr>
        <p:spPr>
          <a:xfrm>
            <a:off x="-2509797" y="905760"/>
            <a:ext cx="2628598" cy="2671969"/>
          </a:xfrm>
          <a:prstGeom prst="line">
            <a:avLst/>
          </a:prstGeom>
          <a:ln cap="flat" w="28575">
            <a:solidFill>
              <a:srgbClr val="8CA9AD"/>
            </a:solidFill>
            <a:prstDash val="solid"/>
            <a:headEnd type="none" len="sm" w="sm"/>
            <a:tailEnd type="none" len="sm" w="sm"/>
          </a:ln>
        </p:spPr>
      </p:sp>
      <p:sp>
        <p:nvSpPr>
          <p:cNvPr name="TextBox 43" id="43"/>
          <p:cNvSpPr txBox="true"/>
          <p:nvPr/>
        </p:nvSpPr>
        <p:spPr>
          <a:xfrm rot="0">
            <a:off x="4613825" y="4775200"/>
            <a:ext cx="9060349" cy="860425"/>
          </a:xfrm>
          <a:prstGeom prst="rect">
            <a:avLst/>
          </a:prstGeom>
        </p:spPr>
        <p:txBody>
          <a:bodyPr anchor="t" rtlCol="false" tIns="0" lIns="0" bIns="0" rIns="0">
            <a:spAutoFit/>
          </a:bodyPr>
          <a:lstStyle/>
          <a:p>
            <a:pPr algn="ctr">
              <a:lnSpc>
                <a:spcPts val="6499"/>
              </a:lnSpc>
            </a:pPr>
            <a:r>
              <a:rPr lang="en-US" sz="6499">
                <a:solidFill>
                  <a:srgbClr val="FFCB77"/>
                </a:solidFill>
                <a:latin typeface="Kollektif Bold"/>
              </a:rPr>
              <a:t>BÀI TẬP LỚN</a:t>
            </a:r>
          </a:p>
        </p:txBody>
      </p:sp>
      <p:sp>
        <p:nvSpPr>
          <p:cNvPr name="TextBox 44" id="44"/>
          <p:cNvSpPr txBox="true"/>
          <p:nvPr/>
        </p:nvSpPr>
        <p:spPr>
          <a:xfrm rot="0">
            <a:off x="3772040" y="7341346"/>
            <a:ext cx="10743921" cy="523246"/>
          </a:xfrm>
          <a:prstGeom prst="rect">
            <a:avLst/>
          </a:prstGeom>
        </p:spPr>
        <p:txBody>
          <a:bodyPr anchor="t" rtlCol="false" tIns="0" lIns="0" bIns="0" rIns="0">
            <a:spAutoFit/>
          </a:bodyPr>
          <a:lstStyle/>
          <a:p>
            <a:pPr algn="ctr">
              <a:lnSpc>
                <a:spcPts val="4070"/>
              </a:lnSpc>
            </a:pPr>
            <a:r>
              <a:rPr lang="en-US" sz="3700">
                <a:solidFill>
                  <a:srgbClr val="545454"/>
                </a:solidFill>
                <a:latin typeface="Muli"/>
              </a:rPr>
              <a:t>Sinh viên: Nguyễn Hà Kiên</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2700000">
            <a:off x="-3166134" y="-4341298"/>
            <a:ext cx="7415398" cy="3565095"/>
            <a:chOff x="0" y="0"/>
            <a:chExt cx="660400" cy="317500"/>
          </a:xfrm>
        </p:grpSpPr>
        <p:sp>
          <p:nvSpPr>
            <p:cNvPr name="Freeform 3" id="3"/>
            <p:cNvSpPr/>
            <p:nvPr/>
          </p:nvSpPr>
          <p:spPr>
            <a:xfrm flipH="false" flipV="false" rot="0">
              <a:off x="0" y="0"/>
              <a:ext cx="660400" cy="317500"/>
            </a:xfrm>
            <a:custGeom>
              <a:avLst/>
              <a:gdLst/>
              <a:ahLst/>
              <a:cxnLst/>
              <a:rect r="r" b="b" t="t" l="l"/>
              <a:pathLst>
                <a:path h="3175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8CA9AD"/>
              </a:solidFill>
              <a:prstDash val="solid"/>
              <a:miter/>
            </a:ln>
          </p:spPr>
        </p:sp>
        <p:sp>
          <p:nvSpPr>
            <p:cNvPr name="TextBox 4" id="4"/>
            <p:cNvSpPr txBox="true"/>
            <p:nvPr/>
          </p:nvSpPr>
          <p:spPr>
            <a:xfrm>
              <a:off x="0" y="146050"/>
              <a:ext cx="660400" cy="171450"/>
            </a:xfrm>
            <a:prstGeom prst="rect">
              <a:avLst/>
            </a:prstGeom>
          </p:spPr>
          <p:txBody>
            <a:bodyPr anchor="ctr" rtlCol="false" tIns="50800" lIns="50800" bIns="50800" rIns="50800"/>
            <a:lstStyle/>
            <a:p>
              <a:pPr algn="ctr">
                <a:lnSpc>
                  <a:spcPts val="2553"/>
                </a:lnSpc>
              </a:pPr>
            </a:p>
          </p:txBody>
        </p:sp>
      </p:grpSp>
      <p:sp>
        <p:nvSpPr>
          <p:cNvPr name="AutoShape 5" id="5"/>
          <p:cNvSpPr/>
          <p:nvPr/>
        </p:nvSpPr>
        <p:spPr>
          <a:xfrm>
            <a:off x="-3628748" y="-3521748"/>
            <a:ext cx="5185216" cy="5132702"/>
          </a:xfrm>
          <a:prstGeom prst="line">
            <a:avLst/>
          </a:prstGeom>
          <a:ln cap="flat" w="28575">
            <a:solidFill>
              <a:srgbClr val="8CA9AD"/>
            </a:solidFill>
            <a:prstDash val="solid"/>
            <a:headEnd type="none" len="sm" w="sm"/>
            <a:tailEnd type="none" len="sm" w="sm"/>
          </a:ln>
        </p:spPr>
      </p:sp>
      <p:sp>
        <p:nvSpPr>
          <p:cNvPr name="AutoShape 6" id="6"/>
          <p:cNvSpPr/>
          <p:nvPr/>
        </p:nvSpPr>
        <p:spPr>
          <a:xfrm>
            <a:off x="-3842695" y="-3209072"/>
            <a:ext cx="5038853" cy="5038853"/>
          </a:xfrm>
          <a:prstGeom prst="line">
            <a:avLst/>
          </a:prstGeom>
          <a:ln cap="flat" w="28575">
            <a:solidFill>
              <a:srgbClr val="8CA9AD"/>
            </a:solidFill>
            <a:prstDash val="solid"/>
            <a:headEnd type="none" len="sm" w="sm"/>
            <a:tailEnd type="none" len="sm" w="sm"/>
          </a:ln>
        </p:spPr>
      </p:sp>
      <p:sp>
        <p:nvSpPr>
          <p:cNvPr name="AutoShape 7" id="7"/>
          <p:cNvSpPr/>
          <p:nvPr/>
        </p:nvSpPr>
        <p:spPr>
          <a:xfrm>
            <a:off x="-4022296" y="-2850601"/>
            <a:ext cx="4867141" cy="4867141"/>
          </a:xfrm>
          <a:prstGeom prst="line">
            <a:avLst/>
          </a:prstGeom>
          <a:ln cap="flat" w="28575">
            <a:solidFill>
              <a:srgbClr val="8CA9AD"/>
            </a:solidFill>
            <a:prstDash val="solid"/>
            <a:headEnd type="none" len="sm" w="sm"/>
            <a:tailEnd type="none" len="sm" w="sm"/>
          </a:ln>
        </p:spPr>
      </p:sp>
      <p:sp>
        <p:nvSpPr>
          <p:cNvPr name="AutoShape 8" id="8"/>
          <p:cNvSpPr/>
          <p:nvPr/>
        </p:nvSpPr>
        <p:spPr>
          <a:xfrm>
            <a:off x="-4148951" y="-2464334"/>
            <a:ext cx="4690515" cy="4690515"/>
          </a:xfrm>
          <a:prstGeom prst="line">
            <a:avLst/>
          </a:prstGeom>
          <a:ln cap="flat" w="28575">
            <a:solidFill>
              <a:srgbClr val="8CA9AD"/>
            </a:solidFill>
            <a:prstDash val="solid"/>
            <a:headEnd type="none" len="sm" w="sm"/>
            <a:tailEnd type="none" len="sm" w="sm"/>
          </a:ln>
        </p:spPr>
      </p:sp>
      <p:sp>
        <p:nvSpPr>
          <p:cNvPr name="AutoShape 9" id="9"/>
          <p:cNvSpPr/>
          <p:nvPr/>
        </p:nvSpPr>
        <p:spPr>
          <a:xfrm>
            <a:off x="-4292805" y="-2024657"/>
            <a:ext cx="4347674" cy="4347674"/>
          </a:xfrm>
          <a:prstGeom prst="line">
            <a:avLst/>
          </a:prstGeom>
          <a:ln cap="flat" w="28575">
            <a:solidFill>
              <a:srgbClr val="8CA9AD"/>
            </a:solidFill>
            <a:prstDash val="solid"/>
            <a:headEnd type="none" len="sm" w="sm"/>
            <a:tailEnd type="none" len="sm" w="sm"/>
          </a:ln>
        </p:spPr>
      </p:sp>
      <p:sp>
        <p:nvSpPr>
          <p:cNvPr name="Freeform 10" id="10"/>
          <p:cNvSpPr/>
          <p:nvPr/>
        </p:nvSpPr>
        <p:spPr>
          <a:xfrm flipH="false" flipV="false" rot="-10800000">
            <a:off x="16192287" y="7062107"/>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1" id="11"/>
          <p:cNvSpPr/>
          <p:nvPr/>
        </p:nvSpPr>
        <p:spPr>
          <a:xfrm flipH="false" flipV="false" rot="0">
            <a:off x="17266571" y="7090682"/>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2" id="12"/>
          <p:cNvSpPr/>
          <p:nvPr/>
        </p:nvSpPr>
        <p:spPr>
          <a:xfrm flipH="false" flipV="false" rot="0">
            <a:off x="16182762" y="8174491"/>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3" id="13"/>
          <p:cNvSpPr/>
          <p:nvPr/>
        </p:nvSpPr>
        <p:spPr>
          <a:xfrm flipH="false" flipV="false" rot="-10800000">
            <a:off x="16182762" y="9258300"/>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4" id="14"/>
          <p:cNvSpPr/>
          <p:nvPr/>
        </p:nvSpPr>
        <p:spPr>
          <a:xfrm flipH="false" flipV="false" rot="-5400000">
            <a:off x="17266571" y="9258300"/>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15" id="15"/>
          <p:cNvGrpSpPr/>
          <p:nvPr/>
        </p:nvGrpSpPr>
        <p:grpSpPr>
          <a:xfrm rot="0">
            <a:off x="5591257" y="514766"/>
            <a:ext cx="7105486" cy="1027869"/>
            <a:chOff x="0" y="0"/>
            <a:chExt cx="1871404" cy="270714"/>
          </a:xfrm>
        </p:grpSpPr>
        <p:sp>
          <p:nvSpPr>
            <p:cNvPr name="Freeform 16" id="16"/>
            <p:cNvSpPr/>
            <p:nvPr/>
          </p:nvSpPr>
          <p:spPr>
            <a:xfrm flipH="false" flipV="false" rot="0">
              <a:off x="0" y="0"/>
              <a:ext cx="1871404" cy="270714"/>
            </a:xfrm>
            <a:custGeom>
              <a:avLst/>
              <a:gdLst/>
              <a:ahLst/>
              <a:cxnLst/>
              <a:rect r="r" b="b" t="t" l="l"/>
              <a:pathLst>
                <a:path h="270714" w="1871404">
                  <a:moveTo>
                    <a:pt x="55568" y="0"/>
                  </a:moveTo>
                  <a:lnTo>
                    <a:pt x="1815836" y="0"/>
                  </a:lnTo>
                  <a:cubicBezTo>
                    <a:pt x="1846525" y="0"/>
                    <a:pt x="1871404" y="24879"/>
                    <a:pt x="1871404" y="55568"/>
                  </a:cubicBezTo>
                  <a:lnTo>
                    <a:pt x="1871404" y="215146"/>
                  </a:lnTo>
                  <a:cubicBezTo>
                    <a:pt x="1871404" y="245836"/>
                    <a:pt x="1846525" y="270714"/>
                    <a:pt x="1815836" y="270714"/>
                  </a:cubicBezTo>
                  <a:lnTo>
                    <a:pt x="55568" y="270714"/>
                  </a:lnTo>
                  <a:cubicBezTo>
                    <a:pt x="24879" y="270714"/>
                    <a:pt x="0" y="245836"/>
                    <a:pt x="0" y="215146"/>
                  </a:cubicBezTo>
                  <a:lnTo>
                    <a:pt x="0" y="55568"/>
                  </a:lnTo>
                  <a:cubicBezTo>
                    <a:pt x="0" y="24879"/>
                    <a:pt x="24879" y="0"/>
                    <a:pt x="55568" y="0"/>
                  </a:cubicBezTo>
                  <a:close/>
                </a:path>
              </a:pathLst>
            </a:custGeom>
            <a:solidFill>
              <a:srgbClr val="227C9D"/>
            </a:solidFill>
          </p:spPr>
        </p:sp>
        <p:sp>
          <p:nvSpPr>
            <p:cNvPr name="TextBox 17" id="17"/>
            <p:cNvSpPr txBox="true"/>
            <p:nvPr/>
          </p:nvSpPr>
          <p:spPr>
            <a:xfrm>
              <a:off x="0" y="19050"/>
              <a:ext cx="1871404" cy="251664"/>
            </a:xfrm>
            <a:prstGeom prst="rect">
              <a:avLst/>
            </a:prstGeom>
          </p:spPr>
          <p:txBody>
            <a:bodyPr anchor="ctr" rtlCol="false" tIns="50800" lIns="50800" bIns="50800" rIns="50800"/>
            <a:lstStyle/>
            <a:p>
              <a:pPr algn="ctr">
                <a:lnSpc>
                  <a:spcPts val="2553"/>
                </a:lnSpc>
              </a:pPr>
            </a:p>
          </p:txBody>
        </p:sp>
      </p:grpSp>
      <p:sp>
        <p:nvSpPr>
          <p:cNvPr name="Freeform 18" id="18"/>
          <p:cNvSpPr/>
          <p:nvPr/>
        </p:nvSpPr>
        <p:spPr>
          <a:xfrm flipH="false" flipV="false" rot="0">
            <a:off x="8056752" y="3733846"/>
            <a:ext cx="9751723" cy="6085318"/>
          </a:xfrm>
          <a:custGeom>
            <a:avLst/>
            <a:gdLst/>
            <a:ahLst/>
            <a:cxnLst/>
            <a:rect r="r" b="b" t="t" l="l"/>
            <a:pathLst>
              <a:path h="6085318" w="9751723">
                <a:moveTo>
                  <a:pt x="0" y="0"/>
                </a:moveTo>
                <a:lnTo>
                  <a:pt x="9751723" y="0"/>
                </a:lnTo>
                <a:lnTo>
                  <a:pt x="9751723" y="6085318"/>
                </a:lnTo>
                <a:lnTo>
                  <a:pt x="0" y="6085318"/>
                </a:lnTo>
                <a:lnTo>
                  <a:pt x="0" y="0"/>
                </a:lnTo>
                <a:close/>
              </a:path>
            </a:pathLst>
          </a:custGeom>
          <a:blipFill>
            <a:blip r:embed="rId8"/>
            <a:stretch>
              <a:fillRect l="0" t="0" r="0" b="0"/>
            </a:stretch>
          </a:blipFill>
        </p:spPr>
      </p:sp>
      <p:sp>
        <p:nvSpPr>
          <p:cNvPr name="TextBox 19" id="19"/>
          <p:cNvSpPr txBox="true"/>
          <p:nvPr/>
        </p:nvSpPr>
        <p:spPr>
          <a:xfrm rot="0">
            <a:off x="844845" y="2851196"/>
            <a:ext cx="16431251" cy="850900"/>
          </a:xfrm>
          <a:prstGeom prst="rect">
            <a:avLst/>
          </a:prstGeom>
        </p:spPr>
        <p:txBody>
          <a:bodyPr anchor="t" rtlCol="false" tIns="0" lIns="0" bIns="0" rIns="0">
            <a:spAutoFit/>
          </a:bodyPr>
          <a:lstStyle/>
          <a:p>
            <a:pPr algn="just">
              <a:lnSpc>
                <a:spcPts val="3499"/>
              </a:lnSpc>
            </a:pPr>
            <a:r>
              <a:rPr lang="en-US" sz="2499">
                <a:solidFill>
                  <a:srgbClr val="000000"/>
                </a:solidFill>
                <a:latin typeface="Muli"/>
              </a:rPr>
              <a:t>Đường đi sẽ được kiểm tra và tạo sẵn từ trước, quái vật chỉ việc di chuyển theo con được đã được tìm sẵn từ điểm bắt đầu (start) tới điểm cuối (end).</a:t>
            </a:r>
          </a:p>
        </p:txBody>
      </p:sp>
      <p:sp>
        <p:nvSpPr>
          <p:cNvPr name="TextBox 20" id="20"/>
          <p:cNvSpPr txBox="true"/>
          <p:nvPr/>
        </p:nvSpPr>
        <p:spPr>
          <a:xfrm rot="0">
            <a:off x="5934827" y="792162"/>
            <a:ext cx="6521189" cy="539750"/>
          </a:xfrm>
          <a:prstGeom prst="rect">
            <a:avLst/>
          </a:prstGeom>
        </p:spPr>
        <p:txBody>
          <a:bodyPr anchor="t" rtlCol="false" tIns="0" lIns="0" bIns="0" rIns="0">
            <a:spAutoFit/>
          </a:bodyPr>
          <a:lstStyle/>
          <a:p>
            <a:pPr>
              <a:lnSpc>
                <a:spcPts val="4000"/>
              </a:lnSpc>
            </a:pPr>
            <a:r>
              <a:rPr lang="en-US" sz="4000">
                <a:solidFill>
                  <a:srgbClr val="FFFFFF"/>
                </a:solidFill>
                <a:latin typeface="Kollektif Bold"/>
              </a:rPr>
              <a:t>02 - KẾT QUẢ ĐẠT ĐƯỢC</a:t>
            </a:r>
          </a:p>
        </p:txBody>
      </p:sp>
      <p:sp>
        <p:nvSpPr>
          <p:cNvPr name="TextBox 21" id="21"/>
          <p:cNvSpPr txBox="true"/>
          <p:nvPr/>
        </p:nvSpPr>
        <p:spPr>
          <a:xfrm rot="0">
            <a:off x="1963414" y="1848357"/>
            <a:ext cx="14361173" cy="679450"/>
          </a:xfrm>
          <a:prstGeom prst="rect">
            <a:avLst/>
          </a:prstGeom>
        </p:spPr>
        <p:txBody>
          <a:bodyPr anchor="t" rtlCol="false" tIns="0" lIns="0" bIns="0" rIns="0">
            <a:spAutoFit/>
          </a:bodyPr>
          <a:lstStyle/>
          <a:p>
            <a:pPr algn="just">
              <a:lnSpc>
                <a:spcPts val="5599"/>
              </a:lnSpc>
            </a:pPr>
            <a:r>
              <a:rPr lang="en-US" sz="3999">
                <a:solidFill>
                  <a:srgbClr val="000000"/>
                </a:solidFill>
                <a:latin typeface="Muli Bold"/>
              </a:rPr>
              <a:t>Thuật toán tìm đường được sử dụng trong Tower Defense</a:t>
            </a:r>
          </a:p>
        </p:txBody>
      </p:sp>
      <p:sp>
        <p:nvSpPr>
          <p:cNvPr name="TextBox 22" id="22"/>
          <p:cNvSpPr txBox="true"/>
          <p:nvPr/>
        </p:nvSpPr>
        <p:spPr>
          <a:xfrm rot="0">
            <a:off x="844845" y="4530771"/>
            <a:ext cx="6553364" cy="2165350"/>
          </a:xfrm>
          <a:prstGeom prst="rect">
            <a:avLst/>
          </a:prstGeom>
        </p:spPr>
        <p:txBody>
          <a:bodyPr anchor="t" rtlCol="false" tIns="0" lIns="0" bIns="0" rIns="0">
            <a:spAutoFit/>
          </a:bodyPr>
          <a:lstStyle/>
          <a:p>
            <a:pPr algn="just">
              <a:lnSpc>
                <a:spcPts val="3499"/>
              </a:lnSpc>
            </a:pPr>
            <a:r>
              <a:rPr lang="en-US" sz="2499">
                <a:solidFill>
                  <a:srgbClr val="000000"/>
                </a:solidFill>
                <a:latin typeface="Muli"/>
              </a:rPr>
              <a:t>Thuật toán sẽ liên tục cập nhật điểm tiếp theo và hướng đi tiếp theo cho tới khi gặp điểm cuối (end). Tất cả kết quả đường đi tìm được sẽ được lưu vào trong một mảng 2 chiều. </a:t>
            </a:r>
          </a:p>
        </p:txBody>
      </p:sp>
      <p:grpSp>
        <p:nvGrpSpPr>
          <p:cNvPr name="Group 23" id="23"/>
          <p:cNvGrpSpPr/>
          <p:nvPr/>
        </p:nvGrpSpPr>
        <p:grpSpPr>
          <a:xfrm rot="0">
            <a:off x="8061007" y="4470082"/>
            <a:ext cx="7135178" cy="5296853"/>
            <a:chOff x="0" y="0"/>
            <a:chExt cx="9513570" cy="7062470"/>
          </a:xfrm>
        </p:grpSpPr>
        <p:sp>
          <p:nvSpPr>
            <p:cNvPr name="Freeform 24" id="24"/>
            <p:cNvSpPr/>
            <p:nvPr/>
          </p:nvSpPr>
          <p:spPr>
            <a:xfrm flipH="false" flipV="false" rot="0">
              <a:off x="48260" y="43180"/>
              <a:ext cx="9433560" cy="6971030"/>
            </a:xfrm>
            <a:custGeom>
              <a:avLst/>
              <a:gdLst/>
              <a:ahLst/>
              <a:cxnLst/>
              <a:rect r="r" b="b" t="t" l="l"/>
              <a:pathLst>
                <a:path h="6971030" w="9433560">
                  <a:moveTo>
                    <a:pt x="80010" y="1322070"/>
                  </a:moveTo>
                  <a:cubicBezTo>
                    <a:pt x="1324610" y="1313180"/>
                    <a:pt x="1437640" y="1311910"/>
                    <a:pt x="1525270" y="1318260"/>
                  </a:cubicBezTo>
                  <a:cubicBezTo>
                    <a:pt x="1578610" y="1323340"/>
                    <a:pt x="1591310" y="1332230"/>
                    <a:pt x="1653540" y="1337310"/>
                  </a:cubicBezTo>
                  <a:cubicBezTo>
                    <a:pt x="1812290" y="1347470"/>
                    <a:pt x="2371090" y="1352550"/>
                    <a:pt x="2501900" y="1336040"/>
                  </a:cubicBezTo>
                  <a:cubicBezTo>
                    <a:pt x="2542540" y="1330960"/>
                    <a:pt x="2543810" y="1320800"/>
                    <a:pt x="2580640" y="1315720"/>
                  </a:cubicBezTo>
                  <a:cubicBezTo>
                    <a:pt x="2656840" y="1304290"/>
                    <a:pt x="2921000" y="1339850"/>
                    <a:pt x="2948940" y="1300480"/>
                  </a:cubicBezTo>
                  <a:cubicBezTo>
                    <a:pt x="2961640" y="1282700"/>
                    <a:pt x="2928620" y="1256030"/>
                    <a:pt x="2926080" y="1223010"/>
                  </a:cubicBezTo>
                  <a:cubicBezTo>
                    <a:pt x="2919730" y="1162050"/>
                    <a:pt x="2929890" y="1029970"/>
                    <a:pt x="2946400" y="967740"/>
                  </a:cubicBezTo>
                  <a:cubicBezTo>
                    <a:pt x="2955290" y="928370"/>
                    <a:pt x="2983230" y="905510"/>
                    <a:pt x="2985770" y="876300"/>
                  </a:cubicBezTo>
                  <a:cubicBezTo>
                    <a:pt x="2988310" y="848360"/>
                    <a:pt x="2971800" y="835660"/>
                    <a:pt x="2966720" y="795020"/>
                  </a:cubicBezTo>
                  <a:cubicBezTo>
                    <a:pt x="2954020" y="685800"/>
                    <a:pt x="2937510" y="293370"/>
                    <a:pt x="2965450" y="175260"/>
                  </a:cubicBezTo>
                  <a:cubicBezTo>
                    <a:pt x="2976880" y="124460"/>
                    <a:pt x="2985770" y="95250"/>
                    <a:pt x="3016250" y="71120"/>
                  </a:cubicBezTo>
                  <a:cubicBezTo>
                    <a:pt x="3054350" y="41910"/>
                    <a:pt x="3112770" y="41910"/>
                    <a:pt x="3188970" y="34290"/>
                  </a:cubicBezTo>
                  <a:cubicBezTo>
                    <a:pt x="3333750" y="16510"/>
                    <a:pt x="3698240" y="15240"/>
                    <a:pt x="3830320" y="26670"/>
                  </a:cubicBezTo>
                  <a:cubicBezTo>
                    <a:pt x="3890010" y="31750"/>
                    <a:pt x="3911600" y="46990"/>
                    <a:pt x="3959860" y="50800"/>
                  </a:cubicBezTo>
                  <a:cubicBezTo>
                    <a:pt x="4015740" y="55880"/>
                    <a:pt x="4069080" y="46990"/>
                    <a:pt x="4149090" y="49530"/>
                  </a:cubicBezTo>
                  <a:cubicBezTo>
                    <a:pt x="4287520" y="53340"/>
                    <a:pt x="4485640" y="82550"/>
                    <a:pt x="4720590" y="92710"/>
                  </a:cubicBezTo>
                  <a:cubicBezTo>
                    <a:pt x="5096510" y="107950"/>
                    <a:pt x="5695950" y="104140"/>
                    <a:pt x="6188710" y="97790"/>
                  </a:cubicBezTo>
                  <a:cubicBezTo>
                    <a:pt x="6687820" y="92710"/>
                    <a:pt x="7449820" y="78740"/>
                    <a:pt x="7694930" y="57150"/>
                  </a:cubicBezTo>
                  <a:cubicBezTo>
                    <a:pt x="7773670" y="49530"/>
                    <a:pt x="7782560" y="38100"/>
                    <a:pt x="7851140" y="33020"/>
                  </a:cubicBezTo>
                  <a:cubicBezTo>
                    <a:pt x="7980680" y="22860"/>
                    <a:pt x="8300720" y="41910"/>
                    <a:pt x="8409940" y="31750"/>
                  </a:cubicBezTo>
                  <a:cubicBezTo>
                    <a:pt x="8455660" y="26670"/>
                    <a:pt x="8460740" y="16510"/>
                    <a:pt x="8505190" y="11430"/>
                  </a:cubicBezTo>
                  <a:cubicBezTo>
                    <a:pt x="8613140" y="0"/>
                    <a:pt x="8944610" y="0"/>
                    <a:pt x="9051290" y="7620"/>
                  </a:cubicBezTo>
                  <a:cubicBezTo>
                    <a:pt x="9094470" y="10160"/>
                    <a:pt x="9116060" y="3810"/>
                    <a:pt x="9144000" y="21590"/>
                  </a:cubicBezTo>
                  <a:cubicBezTo>
                    <a:pt x="9180830" y="44450"/>
                    <a:pt x="9215120" y="105410"/>
                    <a:pt x="9237980" y="154940"/>
                  </a:cubicBezTo>
                  <a:cubicBezTo>
                    <a:pt x="9262110" y="207010"/>
                    <a:pt x="9271000" y="261620"/>
                    <a:pt x="9282430" y="327660"/>
                  </a:cubicBezTo>
                  <a:cubicBezTo>
                    <a:pt x="9296400" y="414020"/>
                    <a:pt x="9290050" y="533400"/>
                    <a:pt x="9304020" y="635000"/>
                  </a:cubicBezTo>
                  <a:cubicBezTo>
                    <a:pt x="9317990" y="736600"/>
                    <a:pt x="9348470" y="815340"/>
                    <a:pt x="9363710" y="935990"/>
                  </a:cubicBezTo>
                  <a:cubicBezTo>
                    <a:pt x="9387840" y="1109980"/>
                    <a:pt x="9399270" y="1318260"/>
                    <a:pt x="9409430" y="1581150"/>
                  </a:cubicBezTo>
                  <a:cubicBezTo>
                    <a:pt x="9423400" y="1991360"/>
                    <a:pt x="9433560" y="2962910"/>
                    <a:pt x="9413240" y="3161030"/>
                  </a:cubicBezTo>
                  <a:cubicBezTo>
                    <a:pt x="9408160" y="3206750"/>
                    <a:pt x="9404350" y="3215640"/>
                    <a:pt x="9395460" y="3246120"/>
                  </a:cubicBezTo>
                  <a:cubicBezTo>
                    <a:pt x="9382760" y="3284220"/>
                    <a:pt x="9371330" y="3350260"/>
                    <a:pt x="9340850" y="3370580"/>
                  </a:cubicBezTo>
                  <a:cubicBezTo>
                    <a:pt x="9311640" y="3389630"/>
                    <a:pt x="9262110" y="3378200"/>
                    <a:pt x="9221470" y="3374390"/>
                  </a:cubicBezTo>
                  <a:cubicBezTo>
                    <a:pt x="9182100" y="3371850"/>
                    <a:pt x="9163050" y="3355340"/>
                    <a:pt x="9102090" y="3348990"/>
                  </a:cubicBezTo>
                  <a:cubicBezTo>
                    <a:pt x="8914130" y="3328670"/>
                    <a:pt x="8143240" y="3336290"/>
                    <a:pt x="7927340" y="3348990"/>
                  </a:cubicBezTo>
                  <a:cubicBezTo>
                    <a:pt x="7844790" y="3355340"/>
                    <a:pt x="7821930" y="3366770"/>
                    <a:pt x="7758430" y="3371850"/>
                  </a:cubicBezTo>
                  <a:cubicBezTo>
                    <a:pt x="7675880" y="3376930"/>
                    <a:pt x="7541260" y="3362960"/>
                    <a:pt x="7473950" y="3370580"/>
                  </a:cubicBezTo>
                  <a:cubicBezTo>
                    <a:pt x="7434580" y="3374390"/>
                    <a:pt x="7421880" y="3385820"/>
                    <a:pt x="7382510" y="3390900"/>
                  </a:cubicBezTo>
                  <a:cubicBezTo>
                    <a:pt x="7317740" y="3398520"/>
                    <a:pt x="7204710" y="3387090"/>
                    <a:pt x="7114540" y="3393440"/>
                  </a:cubicBezTo>
                  <a:cubicBezTo>
                    <a:pt x="7021830" y="3399790"/>
                    <a:pt x="6926580" y="3422650"/>
                    <a:pt x="6835140" y="3430270"/>
                  </a:cubicBezTo>
                  <a:cubicBezTo>
                    <a:pt x="6748780" y="3436620"/>
                    <a:pt x="6591300" y="3411220"/>
                    <a:pt x="6579870" y="3436620"/>
                  </a:cubicBezTo>
                  <a:cubicBezTo>
                    <a:pt x="6572250" y="3450590"/>
                    <a:pt x="6616700" y="3460750"/>
                    <a:pt x="6631940" y="3502660"/>
                  </a:cubicBezTo>
                  <a:cubicBezTo>
                    <a:pt x="6708140" y="3723640"/>
                    <a:pt x="6686550" y="5525770"/>
                    <a:pt x="6630670" y="5814060"/>
                  </a:cubicBezTo>
                  <a:cubicBezTo>
                    <a:pt x="6616700" y="5883910"/>
                    <a:pt x="6605270" y="5914390"/>
                    <a:pt x="6579870" y="5938520"/>
                  </a:cubicBezTo>
                  <a:cubicBezTo>
                    <a:pt x="6558280" y="5956300"/>
                    <a:pt x="6532880" y="5956300"/>
                    <a:pt x="6499860" y="5960110"/>
                  </a:cubicBezTo>
                  <a:cubicBezTo>
                    <a:pt x="6445250" y="5963920"/>
                    <a:pt x="6394450" y="5944870"/>
                    <a:pt x="6278880" y="5938520"/>
                  </a:cubicBezTo>
                  <a:cubicBezTo>
                    <a:pt x="5868670" y="5919470"/>
                    <a:pt x="3903980" y="5914390"/>
                    <a:pt x="3463290" y="5933440"/>
                  </a:cubicBezTo>
                  <a:cubicBezTo>
                    <a:pt x="3328670" y="5939790"/>
                    <a:pt x="3310890" y="5952490"/>
                    <a:pt x="3199130" y="5957570"/>
                  </a:cubicBezTo>
                  <a:cubicBezTo>
                    <a:pt x="3002280" y="5966460"/>
                    <a:pt x="2462530" y="5894070"/>
                    <a:pt x="2385060" y="5960110"/>
                  </a:cubicBezTo>
                  <a:cubicBezTo>
                    <a:pt x="2360930" y="5981700"/>
                    <a:pt x="2374900" y="6005830"/>
                    <a:pt x="2372360" y="6045200"/>
                  </a:cubicBezTo>
                  <a:cubicBezTo>
                    <a:pt x="2366010" y="6134100"/>
                    <a:pt x="2383790" y="6333490"/>
                    <a:pt x="2372360" y="6477000"/>
                  </a:cubicBezTo>
                  <a:cubicBezTo>
                    <a:pt x="2360930" y="6621780"/>
                    <a:pt x="2343150" y="6837680"/>
                    <a:pt x="2302510" y="6910070"/>
                  </a:cubicBezTo>
                  <a:cubicBezTo>
                    <a:pt x="2284730" y="6941820"/>
                    <a:pt x="2261870" y="6958330"/>
                    <a:pt x="2240280" y="6964680"/>
                  </a:cubicBezTo>
                  <a:cubicBezTo>
                    <a:pt x="2221230" y="6971030"/>
                    <a:pt x="2199640" y="6967220"/>
                    <a:pt x="2183130" y="6959600"/>
                  </a:cubicBezTo>
                  <a:cubicBezTo>
                    <a:pt x="2166620" y="6951980"/>
                    <a:pt x="2150110" y="6936740"/>
                    <a:pt x="2141220" y="6920230"/>
                  </a:cubicBezTo>
                  <a:cubicBezTo>
                    <a:pt x="2132330" y="6904990"/>
                    <a:pt x="2128520" y="6882130"/>
                    <a:pt x="2132330" y="6864350"/>
                  </a:cubicBezTo>
                  <a:cubicBezTo>
                    <a:pt x="2134870" y="6846570"/>
                    <a:pt x="2145030" y="6826250"/>
                    <a:pt x="2157730" y="6814820"/>
                  </a:cubicBezTo>
                  <a:cubicBezTo>
                    <a:pt x="2170430" y="6802120"/>
                    <a:pt x="2190750" y="6790690"/>
                    <a:pt x="2209800" y="6789420"/>
                  </a:cubicBezTo>
                  <a:cubicBezTo>
                    <a:pt x="2232660" y="6789420"/>
                    <a:pt x="2270760" y="6802120"/>
                    <a:pt x="2287270" y="6819900"/>
                  </a:cubicBezTo>
                  <a:cubicBezTo>
                    <a:pt x="2302510" y="6838950"/>
                    <a:pt x="2310130" y="6878320"/>
                    <a:pt x="2305050" y="6901180"/>
                  </a:cubicBezTo>
                  <a:cubicBezTo>
                    <a:pt x="2302510" y="6920230"/>
                    <a:pt x="2288540" y="6938010"/>
                    <a:pt x="2274570" y="6948170"/>
                  </a:cubicBezTo>
                  <a:cubicBezTo>
                    <a:pt x="2260600" y="6959600"/>
                    <a:pt x="2239010" y="6967220"/>
                    <a:pt x="2219960" y="6967220"/>
                  </a:cubicBezTo>
                  <a:cubicBezTo>
                    <a:pt x="2202180" y="6967220"/>
                    <a:pt x="2180590" y="6962140"/>
                    <a:pt x="2166620" y="6949440"/>
                  </a:cubicBezTo>
                  <a:cubicBezTo>
                    <a:pt x="2148840" y="6934200"/>
                    <a:pt x="2134870" y="6910070"/>
                    <a:pt x="2131060" y="6874510"/>
                  </a:cubicBezTo>
                  <a:cubicBezTo>
                    <a:pt x="2120900" y="6799580"/>
                    <a:pt x="2184400" y="6650990"/>
                    <a:pt x="2197100" y="6513830"/>
                  </a:cubicBezTo>
                  <a:cubicBezTo>
                    <a:pt x="2213610" y="6333490"/>
                    <a:pt x="2160270" y="5993130"/>
                    <a:pt x="2200910" y="5883910"/>
                  </a:cubicBezTo>
                  <a:cubicBezTo>
                    <a:pt x="2217420" y="5838190"/>
                    <a:pt x="2240280" y="5815330"/>
                    <a:pt x="2270760" y="5798820"/>
                  </a:cubicBezTo>
                  <a:cubicBezTo>
                    <a:pt x="2302510" y="5782310"/>
                    <a:pt x="2329180" y="5787390"/>
                    <a:pt x="2385060" y="5784850"/>
                  </a:cubicBezTo>
                  <a:cubicBezTo>
                    <a:pt x="2543810" y="5774690"/>
                    <a:pt x="3148330" y="5803900"/>
                    <a:pt x="3293110" y="5788660"/>
                  </a:cubicBezTo>
                  <a:cubicBezTo>
                    <a:pt x="3340100" y="5783580"/>
                    <a:pt x="3343910" y="5772150"/>
                    <a:pt x="3384550" y="5768340"/>
                  </a:cubicBezTo>
                  <a:cubicBezTo>
                    <a:pt x="3463290" y="5759450"/>
                    <a:pt x="3572510" y="5764530"/>
                    <a:pt x="3742690" y="5764530"/>
                  </a:cubicBezTo>
                  <a:cubicBezTo>
                    <a:pt x="4169410" y="5761990"/>
                    <a:pt x="5549900" y="5760720"/>
                    <a:pt x="5980430" y="5763260"/>
                  </a:cubicBezTo>
                  <a:cubicBezTo>
                    <a:pt x="6154420" y="5764530"/>
                    <a:pt x="6263640" y="5750560"/>
                    <a:pt x="6348730" y="5768340"/>
                  </a:cubicBezTo>
                  <a:cubicBezTo>
                    <a:pt x="6395720" y="5778500"/>
                    <a:pt x="6424930" y="5833110"/>
                    <a:pt x="6454140" y="5814060"/>
                  </a:cubicBezTo>
                  <a:cubicBezTo>
                    <a:pt x="6584950" y="5727700"/>
                    <a:pt x="6445250" y="3683000"/>
                    <a:pt x="6452870" y="3437890"/>
                  </a:cubicBezTo>
                  <a:cubicBezTo>
                    <a:pt x="6454140" y="3393440"/>
                    <a:pt x="6447790" y="3383280"/>
                    <a:pt x="6457950" y="3357880"/>
                  </a:cubicBezTo>
                  <a:cubicBezTo>
                    <a:pt x="6469380" y="3328670"/>
                    <a:pt x="6499860" y="3289300"/>
                    <a:pt x="6529070" y="3272790"/>
                  </a:cubicBezTo>
                  <a:cubicBezTo>
                    <a:pt x="6555740" y="3258820"/>
                    <a:pt x="6586220" y="3261360"/>
                    <a:pt x="6621780" y="3258820"/>
                  </a:cubicBezTo>
                  <a:cubicBezTo>
                    <a:pt x="6670040" y="3255010"/>
                    <a:pt x="6746240" y="3267710"/>
                    <a:pt x="6794500" y="3261360"/>
                  </a:cubicBezTo>
                  <a:cubicBezTo>
                    <a:pt x="6827520" y="3257550"/>
                    <a:pt x="6844030" y="3244850"/>
                    <a:pt x="6880860" y="3238500"/>
                  </a:cubicBezTo>
                  <a:cubicBezTo>
                    <a:pt x="6943090" y="3227070"/>
                    <a:pt x="7051040" y="3220720"/>
                    <a:pt x="7136130" y="3216910"/>
                  </a:cubicBezTo>
                  <a:cubicBezTo>
                    <a:pt x="7221220" y="3213100"/>
                    <a:pt x="7331710" y="3221990"/>
                    <a:pt x="7391400" y="3214370"/>
                  </a:cubicBezTo>
                  <a:cubicBezTo>
                    <a:pt x="7425690" y="3210560"/>
                    <a:pt x="7433310" y="3200400"/>
                    <a:pt x="7468870" y="3196590"/>
                  </a:cubicBezTo>
                  <a:cubicBezTo>
                    <a:pt x="7539990" y="3187700"/>
                    <a:pt x="7713980" y="3205480"/>
                    <a:pt x="7799070" y="3197860"/>
                  </a:cubicBezTo>
                  <a:cubicBezTo>
                    <a:pt x="7852410" y="3192780"/>
                    <a:pt x="7862570" y="3180080"/>
                    <a:pt x="7927340" y="3175000"/>
                  </a:cubicBezTo>
                  <a:cubicBezTo>
                    <a:pt x="8122920" y="3157220"/>
                    <a:pt x="8931910" y="3157220"/>
                    <a:pt x="9113520" y="3175000"/>
                  </a:cubicBezTo>
                  <a:cubicBezTo>
                    <a:pt x="9168130" y="3180080"/>
                    <a:pt x="9185910" y="3186430"/>
                    <a:pt x="9218930" y="3196590"/>
                  </a:cubicBezTo>
                  <a:cubicBezTo>
                    <a:pt x="9250680" y="3205480"/>
                    <a:pt x="9307830" y="3223260"/>
                    <a:pt x="9307830" y="3233420"/>
                  </a:cubicBezTo>
                  <a:cubicBezTo>
                    <a:pt x="9306560" y="3243580"/>
                    <a:pt x="9227820" y="3268980"/>
                    <a:pt x="9215120" y="3257550"/>
                  </a:cubicBezTo>
                  <a:cubicBezTo>
                    <a:pt x="9202420" y="3246120"/>
                    <a:pt x="9229090" y="3213100"/>
                    <a:pt x="9234170" y="3161030"/>
                  </a:cubicBezTo>
                  <a:cubicBezTo>
                    <a:pt x="9255760" y="2952750"/>
                    <a:pt x="9251950" y="2020570"/>
                    <a:pt x="9235440" y="1591310"/>
                  </a:cubicBezTo>
                  <a:cubicBezTo>
                    <a:pt x="9222740" y="1291590"/>
                    <a:pt x="9201150" y="991870"/>
                    <a:pt x="9174480" y="829310"/>
                  </a:cubicBezTo>
                  <a:cubicBezTo>
                    <a:pt x="9160510" y="750570"/>
                    <a:pt x="9137650" y="722630"/>
                    <a:pt x="9128760" y="656590"/>
                  </a:cubicBezTo>
                  <a:cubicBezTo>
                    <a:pt x="9118600" y="572770"/>
                    <a:pt x="9142730" y="435610"/>
                    <a:pt x="9128760" y="365760"/>
                  </a:cubicBezTo>
                  <a:cubicBezTo>
                    <a:pt x="9119870" y="325120"/>
                    <a:pt x="9093200" y="304800"/>
                    <a:pt x="9088120" y="273050"/>
                  </a:cubicBezTo>
                  <a:cubicBezTo>
                    <a:pt x="9083040" y="243840"/>
                    <a:pt x="9116060" y="207010"/>
                    <a:pt x="9094470" y="182880"/>
                  </a:cubicBezTo>
                  <a:cubicBezTo>
                    <a:pt x="9009380" y="93980"/>
                    <a:pt x="7959090" y="180340"/>
                    <a:pt x="7785100" y="200660"/>
                  </a:cubicBezTo>
                  <a:cubicBezTo>
                    <a:pt x="7740650" y="205740"/>
                    <a:pt x="7740650" y="214630"/>
                    <a:pt x="7703820" y="218440"/>
                  </a:cubicBezTo>
                  <a:cubicBezTo>
                    <a:pt x="7626350" y="227330"/>
                    <a:pt x="7457440" y="214630"/>
                    <a:pt x="7345680" y="219710"/>
                  </a:cubicBezTo>
                  <a:cubicBezTo>
                    <a:pt x="7247890" y="223520"/>
                    <a:pt x="7171690" y="241300"/>
                    <a:pt x="7071360" y="245110"/>
                  </a:cubicBezTo>
                  <a:cubicBezTo>
                    <a:pt x="6949440" y="251460"/>
                    <a:pt x="6765290" y="237490"/>
                    <a:pt x="6670040" y="245110"/>
                  </a:cubicBezTo>
                  <a:cubicBezTo>
                    <a:pt x="6616700" y="248920"/>
                    <a:pt x="6604000" y="260350"/>
                    <a:pt x="6545580" y="265430"/>
                  </a:cubicBezTo>
                  <a:cubicBezTo>
                    <a:pt x="6413500" y="276860"/>
                    <a:pt x="6139180" y="267970"/>
                    <a:pt x="5883910" y="269240"/>
                  </a:cubicBezTo>
                  <a:cubicBezTo>
                    <a:pt x="5537200" y="269240"/>
                    <a:pt x="4833620" y="284480"/>
                    <a:pt x="4654550" y="266700"/>
                  </a:cubicBezTo>
                  <a:cubicBezTo>
                    <a:pt x="4603750" y="261620"/>
                    <a:pt x="4603750" y="252730"/>
                    <a:pt x="4558030" y="247650"/>
                  </a:cubicBezTo>
                  <a:cubicBezTo>
                    <a:pt x="4447540" y="234950"/>
                    <a:pt x="4126230" y="237490"/>
                    <a:pt x="3994150" y="226060"/>
                  </a:cubicBezTo>
                  <a:cubicBezTo>
                    <a:pt x="3923030" y="220980"/>
                    <a:pt x="3902710" y="210820"/>
                    <a:pt x="3830320" y="205740"/>
                  </a:cubicBezTo>
                  <a:cubicBezTo>
                    <a:pt x="3693160" y="196850"/>
                    <a:pt x="3342640" y="194310"/>
                    <a:pt x="3232150" y="203200"/>
                  </a:cubicBezTo>
                  <a:cubicBezTo>
                    <a:pt x="3188970" y="207010"/>
                    <a:pt x="3164840" y="191770"/>
                    <a:pt x="3143250" y="218440"/>
                  </a:cubicBezTo>
                  <a:cubicBezTo>
                    <a:pt x="3082290" y="289560"/>
                    <a:pt x="3154680" y="703580"/>
                    <a:pt x="3139440" y="910590"/>
                  </a:cubicBezTo>
                  <a:cubicBezTo>
                    <a:pt x="3125470" y="1080770"/>
                    <a:pt x="3114040" y="1282700"/>
                    <a:pt x="3072130" y="1372870"/>
                  </a:cubicBezTo>
                  <a:cubicBezTo>
                    <a:pt x="3050540" y="1417320"/>
                    <a:pt x="3028950" y="1438910"/>
                    <a:pt x="2992120" y="1457960"/>
                  </a:cubicBezTo>
                  <a:cubicBezTo>
                    <a:pt x="2941320" y="1484630"/>
                    <a:pt x="2849880" y="1483360"/>
                    <a:pt x="2781300" y="1488440"/>
                  </a:cubicBezTo>
                  <a:cubicBezTo>
                    <a:pt x="2715260" y="1492250"/>
                    <a:pt x="2639060" y="1478280"/>
                    <a:pt x="2588260" y="1484630"/>
                  </a:cubicBezTo>
                  <a:cubicBezTo>
                    <a:pt x="2553970" y="1489710"/>
                    <a:pt x="2546350" y="1502410"/>
                    <a:pt x="2501900" y="1508760"/>
                  </a:cubicBezTo>
                  <a:cubicBezTo>
                    <a:pt x="2373630" y="1525270"/>
                    <a:pt x="1902460" y="1515110"/>
                    <a:pt x="1728470" y="1504950"/>
                  </a:cubicBezTo>
                  <a:cubicBezTo>
                    <a:pt x="1638300" y="1499870"/>
                    <a:pt x="1623060" y="1488440"/>
                    <a:pt x="1525270" y="1482090"/>
                  </a:cubicBezTo>
                  <a:cubicBezTo>
                    <a:pt x="1262380" y="1466850"/>
                    <a:pt x="246380" y="1520190"/>
                    <a:pt x="80010" y="1478280"/>
                  </a:cubicBezTo>
                  <a:cubicBezTo>
                    <a:pt x="41910" y="1469390"/>
                    <a:pt x="27940" y="1461770"/>
                    <a:pt x="15240" y="1445260"/>
                  </a:cubicBezTo>
                  <a:cubicBezTo>
                    <a:pt x="3810" y="1431290"/>
                    <a:pt x="0" y="1408430"/>
                    <a:pt x="2540" y="1390650"/>
                  </a:cubicBezTo>
                  <a:cubicBezTo>
                    <a:pt x="3810" y="1374140"/>
                    <a:pt x="15240" y="1352550"/>
                    <a:pt x="27940" y="1341120"/>
                  </a:cubicBezTo>
                  <a:cubicBezTo>
                    <a:pt x="40640" y="1329690"/>
                    <a:pt x="80010" y="1322070"/>
                    <a:pt x="80010" y="1322070"/>
                  </a:cubicBezTo>
                </a:path>
              </a:pathLst>
            </a:custGeom>
            <a:solidFill>
              <a:srgbClr val="E7191F"/>
            </a:solidFill>
            <a:ln cap="sq">
              <a:noFill/>
              <a:prstDash val="solid"/>
              <a:miter/>
            </a:ln>
          </p:spPr>
        </p:sp>
      </p:grpSp>
      <p:grpSp>
        <p:nvGrpSpPr>
          <p:cNvPr name="Group 25" id="25"/>
          <p:cNvGrpSpPr/>
          <p:nvPr/>
        </p:nvGrpSpPr>
        <p:grpSpPr>
          <a:xfrm rot="0">
            <a:off x="9537382" y="9252585"/>
            <a:ext cx="648652" cy="596265"/>
            <a:chOff x="0" y="0"/>
            <a:chExt cx="864870" cy="795020"/>
          </a:xfrm>
        </p:grpSpPr>
        <p:sp>
          <p:nvSpPr>
            <p:cNvPr name="Freeform 26" id="26"/>
            <p:cNvSpPr/>
            <p:nvPr/>
          </p:nvSpPr>
          <p:spPr>
            <a:xfrm flipH="false" flipV="false" rot="0">
              <a:off x="49530" y="48260"/>
              <a:ext cx="768350" cy="698500"/>
            </a:xfrm>
            <a:custGeom>
              <a:avLst/>
              <a:gdLst/>
              <a:ahLst/>
              <a:cxnLst/>
              <a:rect r="r" b="b" t="t" l="l"/>
              <a:pathLst>
                <a:path h="698500" w="768350">
                  <a:moveTo>
                    <a:pt x="153670" y="107950"/>
                  </a:moveTo>
                  <a:cubicBezTo>
                    <a:pt x="251460" y="420370"/>
                    <a:pt x="273050" y="515620"/>
                    <a:pt x="302260" y="518160"/>
                  </a:cubicBezTo>
                  <a:cubicBezTo>
                    <a:pt x="328930" y="520700"/>
                    <a:pt x="375920" y="424180"/>
                    <a:pt x="396240" y="382270"/>
                  </a:cubicBezTo>
                  <a:cubicBezTo>
                    <a:pt x="411480" y="350520"/>
                    <a:pt x="407670" y="321310"/>
                    <a:pt x="424180" y="292100"/>
                  </a:cubicBezTo>
                  <a:cubicBezTo>
                    <a:pt x="443230" y="260350"/>
                    <a:pt x="480060" y="237490"/>
                    <a:pt x="508000" y="200660"/>
                  </a:cubicBezTo>
                  <a:cubicBezTo>
                    <a:pt x="543560" y="154940"/>
                    <a:pt x="574040" y="63500"/>
                    <a:pt x="612140" y="31750"/>
                  </a:cubicBezTo>
                  <a:cubicBezTo>
                    <a:pt x="636270" y="11430"/>
                    <a:pt x="665480" y="0"/>
                    <a:pt x="689610" y="2540"/>
                  </a:cubicBezTo>
                  <a:cubicBezTo>
                    <a:pt x="713740" y="6350"/>
                    <a:pt x="745490" y="29210"/>
                    <a:pt x="756920" y="50800"/>
                  </a:cubicBezTo>
                  <a:cubicBezTo>
                    <a:pt x="767080" y="72390"/>
                    <a:pt x="764540" y="111760"/>
                    <a:pt x="754380" y="133350"/>
                  </a:cubicBezTo>
                  <a:cubicBezTo>
                    <a:pt x="746760" y="149860"/>
                    <a:pt x="728980" y="163830"/>
                    <a:pt x="713740" y="170180"/>
                  </a:cubicBezTo>
                  <a:cubicBezTo>
                    <a:pt x="697230" y="177800"/>
                    <a:pt x="675640" y="181610"/>
                    <a:pt x="656590" y="175260"/>
                  </a:cubicBezTo>
                  <a:cubicBezTo>
                    <a:pt x="635000" y="168910"/>
                    <a:pt x="604520" y="143510"/>
                    <a:pt x="595630" y="120650"/>
                  </a:cubicBezTo>
                  <a:cubicBezTo>
                    <a:pt x="586740" y="97790"/>
                    <a:pt x="591820" y="58420"/>
                    <a:pt x="605790" y="39370"/>
                  </a:cubicBezTo>
                  <a:cubicBezTo>
                    <a:pt x="619760" y="19050"/>
                    <a:pt x="656590" y="3810"/>
                    <a:pt x="679450" y="2540"/>
                  </a:cubicBezTo>
                  <a:cubicBezTo>
                    <a:pt x="698500" y="1270"/>
                    <a:pt x="718820" y="10160"/>
                    <a:pt x="732790" y="21590"/>
                  </a:cubicBezTo>
                  <a:cubicBezTo>
                    <a:pt x="746760" y="31750"/>
                    <a:pt x="758190" y="50800"/>
                    <a:pt x="763270" y="68580"/>
                  </a:cubicBezTo>
                  <a:cubicBezTo>
                    <a:pt x="767080" y="85090"/>
                    <a:pt x="768350" y="97790"/>
                    <a:pt x="759460" y="124460"/>
                  </a:cubicBezTo>
                  <a:cubicBezTo>
                    <a:pt x="728980" y="209550"/>
                    <a:pt x="500380" y="528320"/>
                    <a:pt x="425450" y="613410"/>
                  </a:cubicBezTo>
                  <a:cubicBezTo>
                    <a:pt x="394970" y="647700"/>
                    <a:pt x="379730" y="664210"/>
                    <a:pt x="353060" y="676910"/>
                  </a:cubicBezTo>
                  <a:cubicBezTo>
                    <a:pt x="326390" y="690880"/>
                    <a:pt x="292100" y="698500"/>
                    <a:pt x="265430" y="694690"/>
                  </a:cubicBezTo>
                  <a:cubicBezTo>
                    <a:pt x="240030" y="692150"/>
                    <a:pt x="217170" y="681990"/>
                    <a:pt x="195580" y="661670"/>
                  </a:cubicBezTo>
                  <a:cubicBezTo>
                    <a:pt x="166370" y="632460"/>
                    <a:pt x="146050" y="581660"/>
                    <a:pt x="120650" y="523240"/>
                  </a:cubicBezTo>
                  <a:cubicBezTo>
                    <a:pt x="81280" y="427990"/>
                    <a:pt x="1270" y="208280"/>
                    <a:pt x="1270" y="138430"/>
                  </a:cubicBezTo>
                  <a:cubicBezTo>
                    <a:pt x="0" y="113030"/>
                    <a:pt x="6350" y="99060"/>
                    <a:pt x="16510" y="85090"/>
                  </a:cubicBezTo>
                  <a:cubicBezTo>
                    <a:pt x="26670" y="72390"/>
                    <a:pt x="45720" y="59690"/>
                    <a:pt x="63500" y="55880"/>
                  </a:cubicBezTo>
                  <a:cubicBezTo>
                    <a:pt x="80010" y="52070"/>
                    <a:pt x="102870" y="55880"/>
                    <a:pt x="118110" y="64770"/>
                  </a:cubicBezTo>
                  <a:cubicBezTo>
                    <a:pt x="133350" y="73660"/>
                    <a:pt x="153670" y="107950"/>
                    <a:pt x="153670" y="107950"/>
                  </a:cubicBezTo>
                </a:path>
              </a:pathLst>
            </a:custGeom>
            <a:solidFill>
              <a:srgbClr val="E7191F"/>
            </a:solidFill>
            <a:ln cap="sq">
              <a:noFill/>
              <a:prstDash val="solid"/>
              <a:miter/>
            </a:ln>
          </p:spPr>
        </p:sp>
      </p:grpSp>
      <p:sp>
        <p:nvSpPr>
          <p:cNvPr name="TextBox 27" id="27"/>
          <p:cNvSpPr txBox="true"/>
          <p:nvPr/>
        </p:nvSpPr>
        <p:spPr>
          <a:xfrm rot="0">
            <a:off x="844845" y="7650292"/>
            <a:ext cx="6553364" cy="1727200"/>
          </a:xfrm>
          <a:prstGeom prst="rect">
            <a:avLst/>
          </a:prstGeom>
        </p:spPr>
        <p:txBody>
          <a:bodyPr anchor="t" rtlCol="false" tIns="0" lIns="0" bIns="0" rIns="0">
            <a:spAutoFit/>
          </a:bodyPr>
          <a:lstStyle/>
          <a:p>
            <a:pPr algn="just">
              <a:lnSpc>
                <a:spcPts val="3499"/>
              </a:lnSpc>
            </a:pPr>
            <a:r>
              <a:rPr lang="en-US" sz="2499">
                <a:solidFill>
                  <a:srgbClr val="000000"/>
                </a:solidFill>
                <a:latin typeface="Muli"/>
              </a:rPr>
              <a:t>Việc này sẽ giúp quái vật di chuyển dễ dàng hơn, chương trình chạy nhanh hơn, ổn định hơn và tránh gặp phải lỗi trong quá trình tìm đường.</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4942294" y="6713916"/>
            <a:ext cx="3345706" cy="3573084"/>
          </a:xfrm>
          <a:custGeom>
            <a:avLst/>
            <a:gdLst/>
            <a:ahLst/>
            <a:cxnLst/>
            <a:rect r="r" b="b" t="t" l="l"/>
            <a:pathLst>
              <a:path h="3573084" w="3345706">
                <a:moveTo>
                  <a:pt x="0" y="0"/>
                </a:moveTo>
                <a:lnTo>
                  <a:pt x="3345706" y="0"/>
                </a:lnTo>
                <a:lnTo>
                  <a:pt x="3345706" y="3573084"/>
                </a:lnTo>
                <a:lnTo>
                  <a:pt x="0" y="35730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0800000">
            <a:off x="9525" y="5913664"/>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083809" y="5942239"/>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0" y="7026048"/>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10800000">
            <a:off x="0" y="8109857"/>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5400000">
            <a:off x="1083809" y="8109857"/>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8" id="8"/>
          <p:cNvSpPr/>
          <p:nvPr/>
        </p:nvSpPr>
        <p:spPr>
          <a:xfrm flipH="false" flipV="false" rot="-10800000">
            <a:off x="1083809" y="9193666"/>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9" id="9"/>
          <p:cNvSpPr/>
          <p:nvPr/>
        </p:nvSpPr>
        <p:spPr>
          <a:xfrm flipH="false" flipV="false" rot="-10800000">
            <a:off x="3321750" y="8119382"/>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0" id="10"/>
          <p:cNvSpPr/>
          <p:nvPr/>
        </p:nvSpPr>
        <p:spPr>
          <a:xfrm flipH="false" flipV="false" rot="0">
            <a:off x="3321750" y="7035573"/>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1" id="11"/>
          <p:cNvSpPr/>
          <p:nvPr/>
        </p:nvSpPr>
        <p:spPr>
          <a:xfrm flipH="false" flipV="false" rot="5400000">
            <a:off x="4405559" y="8119382"/>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2" id="12"/>
          <p:cNvSpPr/>
          <p:nvPr/>
        </p:nvSpPr>
        <p:spPr>
          <a:xfrm flipH="false" flipV="false" rot="0">
            <a:off x="2237941" y="9203191"/>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3" id="13"/>
          <p:cNvSpPr/>
          <p:nvPr/>
        </p:nvSpPr>
        <p:spPr>
          <a:xfrm flipH="false" flipV="false" rot="0">
            <a:off x="3321750" y="9203191"/>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4" id="14"/>
          <p:cNvSpPr/>
          <p:nvPr/>
        </p:nvSpPr>
        <p:spPr>
          <a:xfrm flipH="false" flipV="false" rot="5400000">
            <a:off x="0" y="9193666"/>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5" id="15"/>
          <p:cNvSpPr/>
          <p:nvPr/>
        </p:nvSpPr>
        <p:spPr>
          <a:xfrm flipH="false" flipV="false" rot="0">
            <a:off x="1625713" y="2111830"/>
            <a:ext cx="1485929" cy="1941237"/>
          </a:xfrm>
          <a:custGeom>
            <a:avLst/>
            <a:gdLst/>
            <a:ahLst/>
            <a:cxnLst/>
            <a:rect r="r" b="b" t="t" l="l"/>
            <a:pathLst>
              <a:path h="1941237" w="1485929">
                <a:moveTo>
                  <a:pt x="0" y="0"/>
                </a:moveTo>
                <a:lnTo>
                  <a:pt x="1485929" y="0"/>
                </a:lnTo>
                <a:lnTo>
                  <a:pt x="1485929" y="1941238"/>
                </a:lnTo>
                <a:lnTo>
                  <a:pt x="0" y="1941238"/>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6" id="16"/>
          <p:cNvSpPr/>
          <p:nvPr/>
        </p:nvSpPr>
        <p:spPr>
          <a:xfrm flipH="false" flipV="false" rot="0">
            <a:off x="3235467" y="2212173"/>
            <a:ext cx="1735760" cy="1615835"/>
          </a:xfrm>
          <a:custGeom>
            <a:avLst/>
            <a:gdLst/>
            <a:ahLst/>
            <a:cxnLst/>
            <a:rect r="r" b="b" t="t" l="l"/>
            <a:pathLst>
              <a:path h="1615835" w="1735760">
                <a:moveTo>
                  <a:pt x="0" y="0"/>
                </a:moveTo>
                <a:lnTo>
                  <a:pt x="1735760" y="0"/>
                </a:lnTo>
                <a:lnTo>
                  <a:pt x="1735760" y="1615835"/>
                </a:lnTo>
                <a:lnTo>
                  <a:pt x="0" y="1615835"/>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7" id="17"/>
          <p:cNvSpPr/>
          <p:nvPr/>
        </p:nvSpPr>
        <p:spPr>
          <a:xfrm flipH="false" flipV="false" rot="0">
            <a:off x="5095052" y="1836197"/>
            <a:ext cx="1790263" cy="1850836"/>
          </a:xfrm>
          <a:custGeom>
            <a:avLst/>
            <a:gdLst/>
            <a:ahLst/>
            <a:cxnLst/>
            <a:rect r="r" b="b" t="t" l="l"/>
            <a:pathLst>
              <a:path h="1850836" w="1790263">
                <a:moveTo>
                  <a:pt x="0" y="0"/>
                </a:moveTo>
                <a:lnTo>
                  <a:pt x="1790263" y="0"/>
                </a:lnTo>
                <a:lnTo>
                  <a:pt x="1790263" y="1850835"/>
                </a:lnTo>
                <a:lnTo>
                  <a:pt x="0" y="1850835"/>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grpSp>
        <p:nvGrpSpPr>
          <p:cNvPr name="Group 18" id="18"/>
          <p:cNvGrpSpPr/>
          <p:nvPr/>
        </p:nvGrpSpPr>
        <p:grpSpPr>
          <a:xfrm rot="0">
            <a:off x="852816" y="3314074"/>
            <a:ext cx="7105486" cy="1027869"/>
            <a:chOff x="0" y="0"/>
            <a:chExt cx="1871404" cy="270714"/>
          </a:xfrm>
        </p:grpSpPr>
        <p:sp>
          <p:nvSpPr>
            <p:cNvPr name="Freeform 19" id="19"/>
            <p:cNvSpPr/>
            <p:nvPr/>
          </p:nvSpPr>
          <p:spPr>
            <a:xfrm flipH="false" flipV="false" rot="0">
              <a:off x="0" y="0"/>
              <a:ext cx="1871404" cy="270714"/>
            </a:xfrm>
            <a:custGeom>
              <a:avLst/>
              <a:gdLst/>
              <a:ahLst/>
              <a:cxnLst/>
              <a:rect r="r" b="b" t="t" l="l"/>
              <a:pathLst>
                <a:path h="270714" w="1871404">
                  <a:moveTo>
                    <a:pt x="55568" y="0"/>
                  </a:moveTo>
                  <a:lnTo>
                    <a:pt x="1815836" y="0"/>
                  </a:lnTo>
                  <a:cubicBezTo>
                    <a:pt x="1846525" y="0"/>
                    <a:pt x="1871404" y="24879"/>
                    <a:pt x="1871404" y="55568"/>
                  </a:cubicBezTo>
                  <a:lnTo>
                    <a:pt x="1871404" y="215146"/>
                  </a:lnTo>
                  <a:cubicBezTo>
                    <a:pt x="1871404" y="245836"/>
                    <a:pt x="1846525" y="270714"/>
                    <a:pt x="1815836" y="270714"/>
                  </a:cubicBezTo>
                  <a:lnTo>
                    <a:pt x="55568" y="270714"/>
                  </a:lnTo>
                  <a:cubicBezTo>
                    <a:pt x="24879" y="270714"/>
                    <a:pt x="0" y="245836"/>
                    <a:pt x="0" y="215146"/>
                  </a:cubicBezTo>
                  <a:lnTo>
                    <a:pt x="0" y="55568"/>
                  </a:lnTo>
                  <a:cubicBezTo>
                    <a:pt x="0" y="24879"/>
                    <a:pt x="24879" y="0"/>
                    <a:pt x="55568" y="0"/>
                  </a:cubicBezTo>
                  <a:close/>
                </a:path>
              </a:pathLst>
            </a:custGeom>
            <a:solidFill>
              <a:srgbClr val="227C9D"/>
            </a:solidFill>
          </p:spPr>
        </p:sp>
        <p:sp>
          <p:nvSpPr>
            <p:cNvPr name="TextBox 20" id="20"/>
            <p:cNvSpPr txBox="true"/>
            <p:nvPr/>
          </p:nvSpPr>
          <p:spPr>
            <a:xfrm>
              <a:off x="0" y="19050"/>
              <a:ext cx="1871404" cy="251664"/>
            </a:xfrm>
            <a:prstGeom prst="rect">
              <a:avLst/>
            </a:prstGeom>
          </p:spPr>
          <p:txBody>
            <a:bodyPr anchor="ctr" rtlCol="false" tIns="50800" lIns="50800" bIns="50800" rIns="50800"/>
            <a:lstStyle/>
            <a:p>
              <a:pPr algn="ctr">
                <a:lnSpc>
                  <a:spcPts val="2553"/>
                </a:lnSpc>
              </a:pPr>
            </a:p>
          </p:txBody>
        </p:sp>
      </p:grpSp>
      <p:grpSp>
        <p:nvGrpSpPr>
          <p:cNvPr name="Group 21" id="21"/>
          <p:cNvGrpSpPr/>
          <p:nvPr/>
        </p:nvGrpSpPr>
        <p:grpSpPr>
          <a:xfrm rot="0">
            <a:off x="9144000" y="460079"/>
            <a:ext cx="5798294" cy="1802221"/>
            <a:chOff x="0" y="0"/>
            <a:chExt cx="1527123" cy="474659"/>
          </a:xfrm>
        </p:grpSpPr>
        <p:sp>
          <p:nvSpPr>
            <p:cNvPr name="Freeform 22" id="22"/>
            <p:cNvSpPr/>
            <p:nvPr/>
          </p:nvSpPr>
          <p:spPr>
            <a:xfrm flipH="false" flipV="false" rot="0">
              <a:off x="0" y="0"/>
              <a:ext cx="1527123" cy="474659"/>
            </a:xfrm>
            <a:custGeom>
              <a:avLst/>
              <a:gdLst/>
              <a:ahLst/>
              <a:cxnLst/>
              <a:rect r="r" b="b" t="t" l="l"/>
              <a:pathLst>
                <a:path h="474659" w="1527123">
                  <a:moveTo>
                    <a:pt x="68096" y="0"/>
                  </a:moveTo>
                  <a:lnTo>
                    <a:pt x="1459027" y="0"/>
                  </a:lnTo>
                  <a:cubicBezTo>
                    <a:pt x="1496635" y="0"/>
                    <a:pt x="1527123" y="30487"/>
                    <a:pt x="1527123" y="68096"/>
                  </a:cubicBezTo>
                  <a:lnTo>
                    <a:pt x="1527123" y="406564"/>
                  </a:lnTo>
                  <a:cubicBezTo>
                    <a:pt x="1527123" y="444172"/>
                    <a:pt x="1496635" y="474659"/>
                    <a:pt x="1459027" y="474659"/>
                  </a:cubicBezTo>
                  <a:lnTo>
                    <a:pt x="68096" y="474659"/>
                  </a:lnTo>
                  <a:cubicBezTo>
                    <a:pt x="30487" y="474659"/>
                    <a:pt x="0" y="444172"/>
                    <a:pt x="0" y="406564"/>
                  </a:cubicBezTo>
                  <a:lnTo>
                    <a:pt x="0" y="68096"/>
                  </a:lnTo>
                  <a:cubicBezTo>
                    <a:pt x="0" y="30487"/>
                    <a:pt x="30487" y="0"/>
                    <a:pt x="68096" y="0"/>
                  </a:cubicBezTo>
                  <a:close/>
                </a:path>
              </a:pathLst>
            </a:custGeom>
            <a:solidFill>
              <a:srgbClr val="FFD8BA"/>
            </a:solidFill>
          </p:spPr>
        </p:sp>
        <p:sp>
          <p:nvSpPr>
            <p:cNvPr name="TextBox 23" id="23"/>
            <p:cNvSpPr txBox="true"/>
            <p:nvPr/>
          </p:nvSpPr>
          <p:spPr>
            <a:xfrm>
              <a:off x="0" y="19050"/>
              <a:ext cx="1527123" cy="455609"/>
            </a:xfrm>
            <a:prstGeom prst="rect">
              <a:avLst/>
            </a:prstGeom>
          </p:spPr>
          <p:txBody>
            <a:bodyPr anchor="ctr" rtlCol="false" tIns="50800" lIns="50800" bIns="50800" rIns="50800"/>
            <a:lstStyle/>
            <a:p>
              <a:pPr algn="ctr">
                <a:lnSpc>
                  <a:spcPts val="2553"/>
                </a:lnSpc>
              </a:pPr>
            </a:p>
          </p:txBody>
        </p:sp>
      </p:grpSp>
      <p:grpSp>
        <p:nvGrpSpPr>
          <p:cNvPr name="Group 24" id="24"/>
          <p:cNvGrpSpPr/>
          <p:nvPr/>
        </p:nvGrpSpPr>
        <p:grpSpPr>
          <a:xfrm rot="0">
            <a:off x="10510202" y="3100501"/>
            <a:ext cx="5226801" cy="1063991"/>
            <a:chOff x="0" y="0"/>
            <a:chExt cx="1376606" cy="280228"/>
          </a:xfrm>
        </p:grpSpPr>
        <p:sp>
          <p:nvSpPr>
            <p:cNvPr name="Freeform 25" id="25"/>
            <p:cNvSpPr/>
            <p:nvPr/>
          </p:nvSpPr>
          <p:spPr>
            <a:xfrm flipH="false" flipV="false" rot="0">
              <a:off x="0" y="0"/>
              <a:ext cx="1376606" cy="280228"/>
            </a:xfrm>
            <a:custGeom>
              <a:avLst/>
              <a:gdLst/>
              <a:ahLst/>
              <a:cxnLst/>
              <a:rect r="r" b="b" t="t" l="l"/>
              <a:pathLst>
                <a:path h="280228" w="1376606">
                  <a:moveTo>
                    <a:pt x="75541" y="0"/>
                  </a:moveTo>
                  <a:lnTo>
                    <a:pt x="1301065" y="0"/>
                  </a:lnTo>
                  <a:cubicBezTo>
                    <a:pt x="1321100" y="0"/>
                    <a:pt x="1340314" y="7959"/>
                    <a:pt x="1354481" y="22125"/>
                  </a:cubicBezTo>
                  <a:cubicBezTo>
                    <a:pt x="1368647" y="36292"/>
                    <a:pt x="1376606" y="55506"/>
                    <a:pt x="1376606" y="75541"/>
                  </a:cubicBezTo>
                  <a:lnTo>
                    <a:pt x="1376606" y="204687"/>
                  </a:lnTo>
                  <a:cubicBezTo>
                    <a:pt x="1376606" y="246407"/>
                    <a:pt x="1342785" y="280228"/>
                    <a:pt x="1301065" y="280228"/>
                  </a:cubicBezTo>
                  <a:lnTo>
                    <a:pt x="75541" y="280228"/>
                  </a:lnTo>
                  <a:cubicBezTo>
                    <a:pt x="55506" y="280228"/>
                    <a:pt x="36292" y="272269"/>
                    <a:pt x="22125" y="258103"/>
                  </a:cubicBezTo>
                  <a:cubicBezTo>
                    <a:pt x="7959" y="243936"/>
                    <a:pt x="0" y="224722"/>
                    <a:pt x="0" y="204687"/>
                  </a:cubicBezTo>
                  <a:lnTo>
                    <a:pt x="0" y="75541"/>
                  </a:lnTo>
                  <a:cubicBezTo>
                    <a:pt x="0" y="55506"/>
                    <a:pt x="7959" y="36292"/>
                    <a:pt x="22125" y="22125"/>
                  </a:cubicBezTo>
                  <a:cubicBezTo>
                    <a:pt x="36292" y="7959"/>
                    <a:pt x="55506" y="0"/>
                    <a:pt x="75541" y="0"/>
                  </a:cubicBezTo>
                  <a:close/>
                </a:path>
              </a:pathLst>
            </a:custGeom>
            <a:solidFill>
              <a:srgbClr val="70FFDC"/>
            </a:solidFill>
          </p:spPr>
        </p:sp>
        <p:sp>
          <p:nvSpPr>
            <p:cNvPr name="TextBox 26" id="26"/>
            <p:cNvSpPr txBox="true"/>
            <p:nvPr/>
          </p:nvSpPr>
          <p:spPr>
            <a:xfrm>
              <a:off x="0" y="19050"/>
              <a:ext cx="1376606" cy="261178"/>
            </a:xfrm>
            <a:prstGeom prst="rect">
              <a:avLst/>
            </a:prstGeom>
          </p:spPr>
          <p:txBody>
            <a:bodyPr anchor="ctr" rtlCol="false" tIns="50800" lIns="50800" bIns="50800" rIns="50800"/>
            <a:lstStyle/>
            <a:p>
              <a:pPr algn="ctr">
                <a:lnSpc>
                  <a:spcPts val="2553"/>
                </a:lnSpc>
              </a:pPr>
            </a:p>
          </p:txBody>
        </p:sp>
      </p:grpSp>
      <p:grpSp>
        <p:nvGrpSpPr>
          <p:cNvPr name="Group 27" id="27"/>
          <p:cNvGrpSpPr/>
          <p:nvPr/>
        </p:nvGrpSpPr>
        <p:grpSpPr>
          <a:xfrm rot="0">
            <a:off x="9144000" y="4969529"/>
            <a:ext cx="5573615" cy="1888271"/>
            <a:chOff x="0" y="0"/>
            <a:chExt cx="1467948" cy="497322"/>
          </a:xfrm>
        </p:grpSpPr>
        <p:sp>
          <p:nvSpPr>
            <p:cNvPr name="Freeform 28" id="28"/>
            <p:cNvSpPr/>
            <p:nvPr/>
          </p:nvSpPr>
          <p:spPr>
            <a:xfrm flipH="false" flipV="false" rot="0">
              <a:off x="0" y="0"/>
              <a:ext cx="1467948" cy="497322"/>
            </a:xfrm>
            <a:custGeom>
              <a:avLst/>
              <a:gdLst/>
              <a:ahLst/>
              <a:cxnLst/>
              <a:rect r="r" b="b" t="t" l="l"/>
              <a:pathLst>
                <a:path h="497322" w="1467948">
                  <a:moveTo>
                    <a:pt x="70841" y="0"/>
                  </a:moveTo>
                  <a:lnTo>
                    <a:pt x="1397107" y="0"/>
                  </a:lnTo>
                  <a:cubicBezTo>
                    <a:pt x="1415896" y="0"/>
                    <a:pt x="1433914" y="7464"/>
                    <a:pt x="1447199" y="20749"/>
                  </a:cubicBezTo>
                  <a:cubicBezTo>
                    <a:pt x="1460484" y="34034"/>
                    <a:pt x="1467948" y="52052"/>
                    <a:pt x="1467948" y="70841"/>
                  </a:cubicBezTo>
                  <a:lnTo>
                    <a:pt x="1467948" y="426482"/>
                  </a:lnTo>
                  <a:cubicBezTo>
                    <a:pt x="1467948" y="445270"/>
                    <a:pt x="1460484" y="463289"/>
                    <a:pt x="1447199" y="476574"/>
                  </a:cubicBezTo>
                  <a:cubicBezTo>
                    <a:pt x="1433914" y="489859"/>
                    <a:pt x="1415896" y="497322"/>
                    <a:pt x="1397107" y="497322"/>
                  </a:cubicBezTo>
                  <a:lnTo>
                    <a:pt x="70841" y="497322"/>
                  </a:lnTo>
                  <a:cubicBezTo>
                    <a:pt x="31716" y="497322"/>
                    <a:pt x="0" y="465606"/>
                    <a:pt x="0" y="426482"/>
                  </a:cubicBezTo>
                  <a:lnTo>
                    <a:pt x="0" y="70841"/>
                  </a:lnTo>
                  <a:cubicBezTo>
                    <a:pt x="0" y="52052"/>
                    <a:pt x="7464" y="34034"/>
                    <a:pt x="20749" y="20749"/>
                  </a:cubicBezTo>
                  <a:cubicBezTo>
                    <a:pt x="34034" y="7464"/>
                    <a:pt x="52052" y="0"/>
                    <a:pt x="70841" y="0"/>
                  </a:cubicBezTo>
                  <a:close/>
                </a:path>
              </a:pathLst>
            </a:custGeom>
            <a:solidFill>
              <a:srgbClr val="EFB8FF"/>
            </a:solidFill>
          </p:spPr>
        </p:sp>
        <p:sp>
          <p:nvSpPr>
            <p:cNvPr name="TextBox 29" id="29"/>
            <p:cNvSpPr txBox="true"/>
            <p:nvPr/>
          </p:nvSpPr>
          <p:spPr>
            <a:xfrm>
              <a:off x="0" y="19050"/>
              <a:ext cx="1467948" cy="478272"/>
            </a:xfrm>
            <a:prstGeom prst="rect">
              <a:avLst/>
            </a:prstGeom>
          </p:spPr>
          <p:txBody>
            <a:bodyPr anchor="ctr" rtlCol="false" tIns="50800" lIns="50800" bIns="50800" rIns="50800"/>
            <a:lstStyle/>
            <a:p>
              <a:pPr algn="ctr">
                <a:lnSpc>
                  <a:spcPts val="2553"/>
                </a:lnSpc>
              </a:pPr>
            </a:p>
          </p:txBody>
        </p:sp>
      </p:grpSp>
      <p:grpSp>
        <p:nvGrpSpPr>
          <p:cNvPr name="Group 30" id="30"/>
          <p:cNvGrpSpPr/>
          <p:nvPr/>
        </p:nvGrpSpPr>
        <p:grpSpPr>
          <a:xfrm rot="0">
            <a:off x="5556043" y="7591225"/>
            <a:ext cx="5637809" cy="1818270"/>
            <a:chOff x="0" y="0"/>
            <a:chExt cx="1484855" cy="478886"/>
          </a:xfrm>
        </p:grpSpPr>
        <p:sp>
          <p:nvSpPr>
            <p:cNvPr name="Freeform 31" id="31"/>
            <p:cNvSpPr/>
            <p:nvPr/>
          </p:nvSpPr>
          <p:spPr>
            <a:xfrm flipH="false" flipV="false" rot="0">
              <a:off x="0" y="0"/>
              <a:ext cx="1484855" cy="478886"/>
            </a:xfrm>
            <a:custGeom>
              <a:avLst/>
              <a:gdLst/>
              <a:ahLst/>
              <a:cxnLst/>
              <a:rect r="r" b="b" t="t" l="l"/>
              <a:pathLst>
                <a:path h="478886" w="1484855">
                  <a:moveTo>
                    <a:pt x="70034" y="0"/>
                  </a:moveTo>
                  <a:lnTo>
                    <a:pt x="1414821" y="0"/>
                  </a:lnTo>
                  <a:cubicBezTo>
                    <a:pt x="1453500" y="0"/>
                    <a:pt x="1484855" y="31355"/>
                    <a:pt x="1484855" y="70034"/>
                  </a:cubicBezTo>
                  <a:lnTo>
                    <a:pt x="1484855" y="408852"/>
                  </a:lnTo>
                  <a:cubicBezTo>
                    <a:pt x="1484855" y="447531"/>
                    <a:pt x="1453500" y="478886"/>
                    <a:pt x="1414821" y="478886"/>
                  </a:cubicBezTo>
                  <a:lnTo>
                    <a:pt x="70034" y="478886"/>
                  </a:lnTo>
                  <a:cubicBezTo>
                    <a:pt x="51460" y="478886"/>
                    <a:pt x="33646" y="471507"/>
                    <a:pt x="20512" y="458373"/>
                  </a:cubicBezTo>
                  <a:cubicBezTo>
                    <a:pt x="7379" y="445239"/>
                    <a:pt x="0" y="427426"/>
                    <a:pt x="0" y="408852"/>
                  </a:cubicBezTo>
                  <a:lnTo>
                    <a:pt x="0" y="70034"/>
                  </a:lnTo>
                  <a:cubicBezTo>
                    <a:pt x="0" y="31355"/>
                    <a:pt x="31355" y="0"/>
                    <a:pt x="70034" y="0"/>
                  </a:cubicBezTo>
                  <a:close/>
                </a:path>
              </a:pathLst>
            </a:custGeom>
            <a:solidFill>
              <a:srgbClr val="FDB9B9"/>
            </a:solidFill>
          </p:spPr>
        </p:sp>
        <p:sp>
          <p:nvSpPr>
            <p:cNvPr name="TextBox 32" id="32"/>
            <p:cNvSpPr txBox="true"/>
            <p:nvPr/>
          </p:nvSpPr>
          <p:spPr>
            <a:xfrm>
              <a:off x="0" y="19050"/>
              <a:ext cx="1484855" cy="459836"/>
            </a:xfrm>
            <a:prstGeom prst="rect">
              <a:avLst/>
            </a:prstGeom>
          </p:spPr>
          <p:txBody>
            <a:bodyPr anchor="ctr" rtlCol="false" tIns="50800" lIns="50800" bIns="50800" rIns="50800"/>
            <a:lstStyle/>
            <a:p>
              <a:pPr algn="ctr">
                <a:lnSpc>
                  <a:spcPts val="2553"/>
                </a:lnSpc>
              </a:pPr>
            </a:p>
          </p:txBody>
        </p:sp>
      </p:grpSp>
      <p:sp>
        <p:nvSpPr>
          <p:cNvPr name="Freeform 33" id="33"/>
          <p:cNvSpPr/>
          <p:nvPr/>
        </p:nvSpPr>
        <p:spPr>
          <a:xfrm flipH="false" flipV="false" rot="-2422696">
            <a:off x="7631717" y="2680988"/>
            <a:ext cx="1850818" cy="254814"/>
          </a:xfrm>
          <a:custGeom>
            <a:avLst/>
            <a:gdLst/>
            <a:ahLst/>
            <a:cxnLst/>
            <a:rect r="r" b="b" t="t" l="l"/>
            <a:pathLst>
              <a:path h="254814" w="1850818">
                <a:moveTo>
                  <a:pt x="0" y="0"/>
                </a:moveTo>
                <a:lnTo>
                  <a:pt x="1850818" y="0"/>
                </a:lnTo>
                <a:lnTo>
                  <a:pt x="1850818" y="254814"/>
                </a:lnTo>
                <a:lnTo>
                  <a:pt x="0" y="254814"/>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Freeform 34" id="34"/>
          <p:cNvSpPr/>
          <p:nvPr/>
        </p:nvSpPr>
        <p:spPr>
          <a:xfrm flipH="false" flipV="false" rot="-129756">
            <a:off x="8188480" y="3559626"/>
            <a:ext cx="1850818" cy="254814"/>
          </a:xfrm>
          <a:custGeom>
            <a:avLst/>
            <a:gdLst/>
            <a:ahLst/>
            <a:cxnLst/>
            <a:rect r="r" b="b" t="t" l="l"/>
            <a:pathLst>
              <a:path h="254814" w="1850818">
                <a:moveTo>
                  <a:pt x="0" y="0"/>
                </a:moveTo>
                <a:lnTo>
                  <a:pt x="1850817" y="0"/>
                </a:lnTo>
                <a:lnTo>
                  <a:pt x="1850817" y="254813"/>
                </a:lnTo>
                <a:lnTo>
                  <a:pt x="0" y="254813"/>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Freeform 35" id="35"/>
          <p:cNvSpPr/>
          <p:nvPr/>
        </p:nvSpPr>
        <p:spPr>
          <a:xfrm flipH="false" flipV="false" rot="2473917">
            <a:off x="7421430" y="5050487"/>
            <a:ext cx="1687007" cy="232261"/>
          </a:xfrm>
          <a:custGeom>
            <a:avLst/>
            <a:gdLst/>
            <a:ahLst/>
            <a:cxnLst/>
            <a:rect r="r" b="b" t="t" l="l"/>
            <a:pathLst>
              <a:path h="232261" w="1687007">
                <a:moveTo>
                  <a:pt x="0" y="0"/>
                </a:moveTo>
                <a:lnTo>
                  <a:pt x="1687007" y="0"/>
                </a:lnTo>
                <a:lnTo>
                  <a:pt x="1687007" y="232261"/>
                </a:lnTo>
                <a:lnTo>
                  <a:pt x="0" y="232261"/>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a:ln cap="sq">
            <a:noFill/>
            <a:prstDash val="solid"/>
            <a:miter/>
          </a:ln>
        </p:spPr>
      </p:sp>
      <p:sp>
        <p:nvSpPr>
          <p:cNvPr name="Freeform 36" id="36"/>
          <p:cNvSpPr/>
          <p:nvPr/>
        </p:nvSpPr>
        <p:spPr>
          <a:xfrm flipH="false" flipV="false" rot="5400000">
            <a:off x="6222652" y="5824723"/>
            <a:ext cx="2061659" cy="283842"/>
          </a:xfrm>
          <a:custGeom>
            <a:avLst/>
            <a:gdLst/>
            <a:ahLst/>
            <a:cxnLst/>
            <a:rect r="r" b="b" t="t" l="l"/>
            <a:pathLst>
              <a:path h="283842" w="2061659">
                <a:moveTo>
                  <a:pt x="0" y="0"/>
                </a:moveTo>
                <a:lnTo>
                  <a:pt x="2061659" y="0"/>
                </a:lnTo>
                <a:lnTo>
                  <a:pt x="2061659" y="283841"/>
                </a:lnTo>
                <a:lnTo>
                  <a:pt x="0" y="283841"/>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TextBox 37" id="37"/>
          <p:cNvSpPr txBox="true"/>
          <p:nvPr/>
        </p:nvSpPr>
        <p:spPr>
          <a:xfrm rot="0">
            <a:off x="9472447" y="675390"/>
            <a:ext cx="5056399" cy="1371600"/>
          </a:xfrm>
          <a:prstGeom prst="rect">
            <a:avLst/>
          </a:prstGeom>
        </p:spPr>
        <p:txBody>
          <a:bodyPr anchor="t" rtlCol="false" tIns="0" lIns="0" bIns="0" rIns="0">
            <a:spAutoFit/>
          </a:bodyPr>
          <a:lstStyle/>
          <a:p>
            <a:pPr algn="just">
              <a:lnSpc>
                <a:spcPts val="3600"/>
              </a:lnSpc>
            </a:pPr>
            <a:r>
              <a:rPr lang="en-US" sz="3000">
                <a:solidFill>
                  <a:srgbClr val="545454"/>
                </a:solidFill>
                <a:latin typeface="Muli"/>
              </a:rPr>
              <a:t>Cần nâng cấp thêm về hình ảnh, giao diện và hiệu ứng trong game</a:t>
            </a:r>
          </a:p>
        </p:txBody>
      </p:sp>
      <p:sp>
        <p:nvSpPr>
          <p:cNvPr name="TextBox 38" id="38"/>
          <p:cNvSpPr txBox="true"/>
          <p:nvPr/>
        </p:nvSpPr>
        <p:spPr>
          <a:xfrm rot="0">
            <a:off x="5884490" y="7852029"/>
            <a:ext cx="5056399" cy="1371600"/>
          </a:xfrm>
          <a:prstGeom prst="rect">
            <a:avLst/>
          </a:prstGeom>
        </p:spPr>
        <p:txBody>
          <a:bodyPr anchor="t" rtlCol="false" tIns="0" lIns="0" bIns="0" rIns="0">
            <a:spAutoFit/>
          </a:bodyPr>
          <a:lstStyle/>
          <a:p>
            <a:pPr algn="just">
              <a:lnSpc>
                <a:spcPts val="3600"/>
              </a:lnSpc>
            </a:pPr>
            <a:r>
              <a:rPr lang="en-US" sz="3000">
                <a:solidFill>
                  <a:srgbClr val="545454"/>
                </a:solidFill>
                <a:latin typeface="Muli"/>
              </a:rPr>
              <a:t>Chưa thiết kế được cơ sở dữ liệu, chỉ có thể lưu và chỉnh sửa trên tệp</a:t>
            </a:r>
          </a:p>
        </p:txBody>
      </p:sp>
      <p:sp>
        <p:nvSpPr>
          <p:cNvPr name="TextBox 39" id="39"/>
          <p:cNvSpPr txBox="true"/>
          <p:nvPr/>
        </p:nvSpPr>
        <p:spPr>
          <a:xfrm rot="0">
            <a:off x="1196386" y="3591470"/>
            <a:ext cx="6521189" cy="539750"/>
          </a:xfrm>
          <a:prstGeom prst="rect">
            <a:avLst/>
          </a:prstGeom>
        </p:spPr>
        <p:txBody>
          <a:bodyPr anchor="t" rtlCol="false" tIns="0" lIns="0" bIns="0" rIns="0">
            <a:spAutoFit/>
          </a:bodyPr>
          <a:lstStyle/>
          <a:p>
            <a:pPr>
              <a:lnSpc>
                <a:spcPts val="4000"/>
              </a:lnSpc>
            </a:pPr>
            <a:r>
              <a:rPr lang="en-US" sz="4000">
                <a:solidFill>
                  <a:srgbClr val="FFFFFF"/>
                </a:solidFill>
                <a:latin typeface="Kollektif Bold"/>
              </a:rPr>
              <a:t>03 - CẢI THIỆN, NÂNG CẤP</a:t>
            </a:r>
          </a:p>
        </p:txBody>
      </p:sp>
      <p:sp>
        <p:nvSpPr>
          <p:cNvPr name="TextBox 40" id="40"/>
          <p:cNvSpPr txBox="true"/>
          <p:nvPr/>
        </p:nvSpPr>
        <p:spPr>
          <a:xfrm rot="0">
            <a:off x="10680604" y="3370808"/>
            <a:ext cx="5056399" cy="457200"/>
          </a:xfrm>
          <a:prstGeom prst="rect">
            <a:avLst/>
          </a:prstGeom>
        </p:spPr>
        <p:txBody>
          <a:bodyPr anchor="t" rtlCol="false" tIns="0" lIns="0" bIns="0" rIns="0">
            <a:spAutoFit/>
          </a:bodyPr>
          <a:lstStyle/>
          <a:p>
            <a:pPr algn="just">
              <a:lnSpc>
                <a:spcPts val="3600"/>
              </a:lnSpc>
            </a:pPr>
            <a:r>
              <a:rPr lang="en-US" sz="3000">
                <a:solidFill>
                  <a:srgbClr val="545454"/>
                </a:solidFill>
                <a:latin typeface="Muli"/>
              </a:rPr>
              <a:t>Tạo ra nhiều màn chơi hơn</a:t>
            </a:r>
          </a:p>
        </p:txBody>
      </p:sp>
      <p:sp>
        <p:nvSpPr>
          <p:cNvPr name="TextBox 41" id="41"/>
          <p:cNvSpPr txBox="true"/>
          <p:nvPr/>
        </p:nvSpPr>
        <p:spPr>
          <a:xfrm rot="0">
            <a:off x="9420488" y="5212122"/>
            <a:ext cx="5056399" cy="1371600"/>
          </a:xfrm>
          <a:prstGeom prst="rect">
            <a:avLst/>
          </a:prstGeom>
        </p:spPr>
        <p:txBody>
          <a:bodyPr anchor="t" rtlCol="false" tIns="0" lIns="0" bIns="0" rIns="0">
            <a:spAutoFit/>
          </a:bodyPr>
          <a:lstStyle/>
          <a:p>
            <a:pPr algn="just">
              <a:lnSpc>
                <a:spcPts val="3600"/>
              </a:lnSpc>
            </a:pPr>
            <a:r>
              <a:rPr lang="en-US" sz="3000">
                <a:solidFill>
                  <a:srgbClr val="545454"/>
                </a:solidFill>
                <a:latin typeface="Muli"/>
              </a:rPr>
              <a:t>Thêm nhiều loại quái vật, tháp phòng thủ và nhiều chế độ hơn</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EFEFEF"/>
        </a:solidFill>
      </p:bgPr>
    </p:bg>
    <p:spTree>
      <p:nvGrpSpPr>
        <p:cNvPr id="1" name=""/>
        <p:cNvGrpSpPr/>
        <p:nvPr/>
      </p:nvGrpSpPr>
      <p:grpSpPr>
        <a:xfrm>
          <a:off x="0" y="0"/>
          <a:ext cx="0" cy="0"/>
          <a:chOff x="0" y="0"/>
          <a:chExt cx="0" cy="0"/>
        </a:xfrm>
      </p:grpSpPr>
      <p:sp>
        <p:nvSpPr>
          <p:cNvPr name="TextBox 2" id="2"/>
          <p:cNvSpPr txBox="true"/>
          <p:nvPr/>
        </p:nvSpPr>
        <p:spPr>
          <a:xfrm rot="0">
            <a:off x="3833915" y="4189410"/>
            <a:ext cx="10620170" cy="1657984"/>
          </a:xfrm>
          <a:prstGeom prst="rect">
            <a:avLst/>
          </a:prstGeom>
        </p:spPr>
        <p:txBody>
          <a:bodyPr anchor="t" rtlCol="false" tIns="0" lIns="0" bIns="0" rIns="0">
            <a:spAutoFit/>
          </a:bodyPr>
          <a:lstStyle/>
          <a:p>
            <a:pPr algn="ctr">
              <a:lnSpc>
                <a:spcPts val="12399"/>
              </a:lnSpc>
            </a:pPr>
            <a:r>
              <a:rPr lang="en-US" sz="12399">
                <a:solidFill>
                  <a:srgbClr val="227C9D"/>
                </a:solidFill>
                <a:latin typeface="Kollektif Bold"/>
              </a:rPr>
              <a:t>THANK YOU</a:t>
            </a:r>
          </a:p>
        </p:txBody>
      </p:sp>
      <p:sp>
        <p:nvSpPr>
          <p:cNvPr name="Freeform 3" id="3"/>
          <p:cNvSpPr/>
          <p:nvPr/>
        </p:nvSpPr>
        <p:spPr>
          <a:xfrm flipH="false" flipV="false" rot="0">
            <a:off x="17204191" y="-55109"/>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7204191" y="1028700"/>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true" flipV="true" rot="5400000">
            <a:off x="17204191" y="2112509"/>
            <a:ext cx="1083809" cy="1083809"/>
          </a:xfrm>
          <a:custGeom>
            <a:avLst/>
            <a:gdLst/>
            <a:ahLst/>
            <a:cxnLst/>
            <a:rect r="r" b="b" t="t" l="l"/>
            <a:pathLst>
              <a:path h="1083809" w="1083809">
                <a:moveTo>
                  <a:pt x="1083809" y="1083809"/>
                </a:moveTo>
                <a:lnTo>
                  <a:pt x="0" y="1083809"/>
                </a:lnTo>
                <a:lnTo>
                  <a:pt x="0" y="0"/>
                </a:lnTo>
                <a:lnTo>
                  <a:pt x="1083809" y="0"/>
                </a:lnTo>
                <a:lnTo>
                  <a:pt x="1083809" y="1083809"/>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6120382" y="-55109"/>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5400000">
            <a:off x="15036573" y="1028700"/>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10800000">
            <a:off x="16120382" y="2112509"/>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9" id="9"/>
          <p:cNvSpPr/>
          <p:nvPr/>
        </p:nvSpPr>
        <p:spPr>
          <a:xfrm flipH="true" flipV="true" rot="-10800000">
            <a:off x="15036573" y="2112509"/>
            <a:ext cx="1083809" cy="1083809"/>
          </a:xfrm>
          <a:custGeom>
            <a:avLst/>
            <a:gdLst/>
            <a:ahLst/>
            <a:cxnLst/>
            <a:rect r="r" b="b" t="t" l="l"/>
            <a:pathLst>
              <a:path h="1083809" w="1083809">
                <a:moveTo>
                  <a:pt x="1083809" y="1083809"/>
                </a:moveTo>
                <a:lnTo>
                  <a:pt x="0" y="1083809"/>
                </a:lnTo>
                <a:lnTo>
                  <a:pt x="0" y="0"/>
                </a:lnTo>
                <a:lnTo>
                  <a:pt x="1083809" y="0"/>
                </a:lnTo>
                <a:lnTo>
                  <a:pt x="1083809" y="1083809"/>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true" flipV="true" rot="5400000">
            <a:off x="12770705" y="-55109"/>
            <a:ext cx="1083809" cy="1083809"/>
          </a:xfrm>
          <a:custGeom>
            <a:avLst/>
            <a:gdLst/>
            <a:ahLst/>
            <a:cxnLst/>
            <a:rect r="r" b="b" t="t" l="l"/>
            <a:pathLst>
              <a:path h="1083809" w="1083809">
                <a:moveTo>
                  <a:pt x="1083809" y="1083809"/>
                </a:moveTo>
                <a:lnTo>
                  <a:pt x="0" y="1083809"/>
                </a:lnTo>
                <a:lnTo>
                  <a:pt x="0" y="0"/>
                </a:lnTo>
                <a:lnTo>
                  <a:pt x="1083809" y="0"/>
                </a:lnTo>
                <a:lnTo>
                  <a:pt x="1083809" y="1083809"/>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1" id="11"/>
          <p:cNvSpPr/>
          <p:nvPr/>
        </p:nvSpPr>
        <p:spPr>
          <a:xfrm flipH="true" flipV="true" rot="-10800000">
            <a:off x="12770705" y="1028700"/>
            <a:ext cx="1083809" cy="1083809"/>
          </a:xfrm>
          <a:custGeom>
            <a:avLst/>
            <a:gdLst/>
            <a:ahLst/>
            <a:cxnLst/>
            <a:rect r="r" b="b" t="t" l="l"/>
            <a:pathLst>
              <a:path h="1083809" w="1083809">
                <a:moveTo>
                  <a:pt x="1083809" y="1083809"/>
                </a:moveTo>
                <a:lnTo>
                  <a:pt x="0" y="1083809"/>
                </a:lnTo>
                <a:lnTo>
                  <a:pt x="0" y="0"/>
                </a:lnTo>
                <a:lnTo>
                  <a:pt x="1083809" y="0"/>
                </a:lnTo>
                <a:lnTo>
                  <a:pt x="1083809" y="1083809"/>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2" id="12"/>
          <p:cNvSpPr/>
          <p:nvPr/>
        </p:nvSpPr>
        <p:spPr>
          <a:xfrm flipH="false" flipV="false" rot="-10800000">
            <a:off x="9525" y="7044155"/>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3" id="13"/>
          <p:cNvSpPr/>
          <p:nvPr/>
        </p:nvSpPr>
        <p:spPr>
          <a:xfrm flipH="false" flipV="false" rot="0">
            <a:off x="1083809" y="7072730"/>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4" id="14"/>
          <p:cNvSpPr/>
          <p:nvPr/>
        </p:nvSpPr>
        <p:spPr>
          <a:xfrm flipH="false" flipV="false" rot="0">
            <a:off x="0" y="8156539"/>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5" id="15"/>
          <p:cNvSpPr/>
          <p:nvPr/>
        </p:nvSpPr>
        <p:spPr>
          <a:xfrm flipH="false" flipV="false" rot="-10800000">
            <a:off x="0" y="9240348"/>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6" id="16"/>
          <p:cNvSpPr/>
          <p:nvPr/>
        </p:nvSpPr>
        <p:spPr>
          <a:xfrm flipH="false" flipV="false" rot="-5400000">
            <a:off x="1083809" y="9240348"/>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7" id="17"/>
          <p:cNvSpPr/>
          <p:nvPr/>
        </p:nvSpPr>
        <p:spPr>
          <a:xfrm flipH="false" flipV="false" rot="-10800000">
            <a:off x="3321750" y="9268923"/>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8" id="18"/>
          <p:cNvSpPr/>
          <p:nvPr/>
        </p:nvSpPr>
        <p:spPr>
          <a:xfrm flipH="false" flipV="false" rot="0">
            <a:off x="3321750" y="8185114"/>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9" id="19"/>
          <p:cNvSpPr/>
          <p:nvPr/>
        </p:nvSpPr>
        <p:spPr>
          <a:xfrm flipH="false" flipV="false" rot="5400000">
            <a:off x="4405559" y="9268923"/>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20" id="20"/>
          <p:cNvGrpSpPr/>
          <p:nvPr/>
        </p:nvGrpSpPr>
        <p:grpSpPr>
          <a:xfrm rot="0">
            <a:off x="13123603" y="5475036"/>
            <a:ext cx="8847511" cy="8855676"/>
            <a:chOff x="0" y="0"/>
            <a:chExt cx="11796681" cy="11807568"/>
          </a:xfrm>
        </p:grpSpPr>
        <p:grpSp>
          <p:nvGrpSpPr>
            <p:cNvPr name="Group 21" id="21"/>
            <p:cNvGrpSpPr/>
            <p:nvPr/>
          </p:nvGrpSpPr>
          <p:grpSpPr>
            <a:xfrm rot="2700000">
              <a:off x="1676828" y="2799524"/>
              <a:ext cx="9887197" cy="4753460"/>
              <a:chOff x="0" y="0"/>
              <a:chExt cx="660400" cy="317500"/>
            </a:xfrm>
          </p:grpSpPr>
          <p:sp>
            <p:nvSpPr>
              <p:cNvPr name="Freeform 22" id="22"/>
              <p:cNvSpPr/>
              <p:nvPr/>
            </p:nvSpPr>
            <p:spPr>
              <a:xfrm flipH="false" flipV="false" rot="0">
                <a:off x="0" y="0"/>
                <a:ext cx="660400" cy="317500"/>
              </a:xfrm>
              <a:custGeom>
                <a:avLst/>
                <a:gdLst/>
                <a:ahLst/>
                <a:cxnLst/>
                <a:rect r="r" b="b" t="t" l="l"/>
                <a:pathLst>
                  <a:path h="3175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8CA9AD"/>
                </a:solidFill>
                <a:prstDash val="solid"/>
                <a:miter/>
              </a:ln>
            </p:spPr>
          </p:sp>
          <p:sp>
            <p:nvSpPr>
              <p:cNvPr name="TextBox 23" id="23"/>
              <p:cNvSpPr txBox="true"/>
              <p:nvPr/>
            </p:nvSpPr>
            <p:spPr>
              <a:xfrm>
                <a:off x="0" y="146050"/>
                <a:ext cx="660400" cy="171450"/>
              </a:xfrm>
              <a:prstGeom prst="rect">
                <a:avLst/>
              </a:prstGeom>
            </p:spPr>
            <p:txBody>
              <a:bodyPr anchor="ctr" rtlCol="false" tIns="50800" lIns="50800" bIns="50800" rIns="50800"/>
              <a:lstStyle/>
              <a:p>
                <a:pPr algn="ctr">
                  <a:lnSpc>
                    <a:spcPts val="2553"/>
                  </a:lnSpc>
                </a:pPr>
              </a:p>
            </p:txBody>
          </p:sp>
        </p:grpSp>
        <p:sp>
          <p:nvSpPr>
            <p:cNvPr name="AutoShape 24" id="24"/>
            <p:cNvSpPr/>
            <p:nvPr/>
          </p:nvSpPr>
          <p:spPr>
            <a:xfrm>
              <a:off x="1060010" y="3892256"/>
              <a:ext cx="6913622" cy="6843603"/>
            </a:xfrm>
            <a:prstGeom prst="line">
              <a:avLst/>
            </a:prstGeom>
            <a:ln cap="flat" w="38100">
              <a:solidFill>
                <a:srgbClr val="8CA9AD"/>
              </a:solidFill>
              <a:prstDash val="solid"/>
              <a:headEnd type="none" len="sm" w="sm"/>
              <a:tailEnd type="none" len="sm" w="sm"/>
            </a:ln>
          </p:spPr>
        </p:sp>
        <p:sp>
          <p:nvSpPr>
            <p:cNvPr name="AutoShape 25" id="25"/>
            <p:cNvSpPr/>
            <p:nvPr/>
          </p:nvSpPr>
          <p:spPr>
            <a:xfrm>
              <a:off x="774748" y="4309159"/>
              <a:ext cx="6718471" cy="6718471"/>
            </a:xfrm>
            <a:prstGeom prst="line">
              <a:avLst/>
            </a:prstGeom>
            <a:ln cap="flat" w="38100">
              <a:solidFill>
                <a:srgbClr val="8CA9AD"/>
              </a:solidFill>
              <a:prstDash val="solid"/>
              <a:headEnd type="none" len="sm" w="sm"/>
              <a:tailEnd type="none" len="sm" w="sm"/>
            </a:ln>
          </p:spPr>
        </p:sp>
        <p:sp>
          <p:nvSpPr>
            <p:cNvPr name="AutoShape 26" id="26"/>
            <p:cNvSpPr/>
            <p:nvPr/>
          </p:nvSpPr>
          <p:spPr>
            <a:xfrm>
              <a:off x="535279" y="4787119"/>
              <a:ext cx="6489522" cy="6489522"/>
            </a:xfrm>
            <a:prstGeom prst="line">
              <a:avLst/>
            </a:prstGeom>
            <a:ln cap="flat" w="38100">
              <a:solidFill>
                <a:srgbClr val="8CA9AD"/>
              </a:solidFill>
              <a:prstDash val="solid"/>
              <a:headEnd type="none" len="sm" w="sm"/>
              <a:tailEnd type="none" len="sm" w="sm"/>
            </a:ln>
          </p:spPr>
        </p:sp>
        <p:sp>
          <p:nvSpPr>
            <p:cNvPr name="AutoShape 27" id="27"/>
            <p:cNvSpPr/>
            <p:nvPr/>
          </p:nvSpPr>
          <p:spPr>
            <a:xfrm>
              <a:off x="366406" y="5302142"/>
              <a:ext cx="6254021" cy="6254021"/>
            </a:xfrm>
            <a:prstGeom prst="line">
              <a:avLst/>
            </a:prstGeom>
            <a:ln cap="flat" w="38100">
              <a:solidFill>
                <a:srgbClr val="8CA9AD"/>
              </a:solidFill>
              <a:prstDash val="solid"/>
              <a:headEnd type="none" len="sm" w="sm"/>
              <a:tailEnd type="none" len="sm" w="sm"/>
            </a:ln>
          </p:spPr>
        </p:sp>
        <p:sp>
          <p:nvSpPr>
            <p:cNvPr name="AutoShape 28" id="28"/>
            <p:cNvSpPr/>
            <p:nvPr/>
          </p:nvSpPr>
          <p:spPr>
            <a:xfrm>
              <a:off x="174601" y="5888378"/>
              <a:ext cx="5796899" cy="5796899"/>
            </a:xfrm>
            <a:prstGeom prst="line">
              <a:avLst/>
            </a:prstGeom>
            <a:ln cap="flat" w="38100">
              <a:solidFill>
                <a:srgbClr val="8CA9AD"/>
              </a:solidFill>
              <a:prstDash val="solid"/>
              <a:headEnd type="none" len="sm" w="sm"/>
              <a:tailEnd type="none" len="sm" w="sm"/>
            </a:ln>
          </p:spPr>
        </p:sp>
        <p:sp>
          <p:nvSpPr>
            <p:cNvPr name="AutoShape 29" id="29"/>
            <p:cNvSpPr/>
            <p:nvPr/>
          </p:nvSpPr>
          <p:spPr>
            <a:xfrm>
              <a:off x="13508" y="6480010"/>
              <a:ext cx="5284799" cy="5314125"/>
            </a:xfrm>
            <a:prstGeom prst="line">
              <a:avLst/>
            </a:prstGeom>
            <a:ln cap="flat" w="38100">
              <a:solidFill>
                <a:srgbClr val="8CA9AD"/>
              </a:solidFill>
              <a:prstDash val="solid"/>
              <a:headEnd type="none" len="sm" w="sm"/>
              <a:tailEnd type="none" len="sm" w="sm"/>
            </a:ln>
          </p:spPr>
        </p:sp>
        <p:sp>
          <p:nvSpPr>
            <p:cNvPr name="AutoShape 30" id="30"/>
            <p:cNvSpPr/>
            <p:nvPr/>
          </p:nvSpPr>
          <p:spPr>
            <a:xfrm>
              <a:off x="47865" y="7228854"/>
              <a:ext cx="4503313" cy="4480077"/>
            </a:xfrm>
            <a:prstGeom prst="line">
              <a:avLst/>
            </a:prstGeom>
            <a:ln cap="flat" w="38100">
              <a:solidFill>
                <a:srgbClr val="8CA9AD"/>
              </a:solidFill>
              <a:prstDash val="solid"/>
              <a:headEnd type="none" len="sm" w="sm"/>
              <a:tailEnd type="none" len="sm" w="sm"/>
            </a:ln>
          </p:spPr>
        </p:sp>
        <p:sp>
          <p:nvSpPr>
            <p:cNvPr name="AutoShape 31" id="31"/>
            <p:cNvSpPr/>
            <p:nvPr/>
          </p:nvSpPr>
          <p:spPr>
            <a:xfrm>
              <a:off x="165620" y="8131631"/>
              <a:ext cx="3504797" cy="3562626"/>
            </a:xfrm>
            <a:prstGeom prst="line">
              <a:avLst/>
            </a:prstGeom>
            <a:ln cap="flat" w="38100">
              <a:solidFill>
                <a:srgbClr val="8CA9AD"/>
              </a:solidFill>
              <a:prstDash val="solid"/>
              <a:headEnd type="none" len="sm" w="sm"/>
              <a:tailEnd type="none" len="sm" w="sm"/>
            </a:ln>
          </p:spPr>
        </p:sp>
        <p:sp>
          <p:nvSpPr>
            <p:cNvPr name="AutoShape 32" id="32"/>
            <p:cNvSpPr/>
            <p:nvPr/>
          </p:nvSpPr>
          <p:spPr>
            <a:xfrm>
              <a:off x="676661" y="9346264"/>
              <a:ext cx="1790115" cy="1790115"/>
            </a:xfrm>
            <a:prstGeom prst="line">
              <a:avLst/>
            </a:prstGeom>
            <a:ln cap="flat" w="38100">
              <a:solidFill>
                <a:srgbClr val="8CA9AD"/>
              </a:solidFill>
              <a:prstDash val="solid"/>
              <a:headEnd type="none" len="sm" w="sm"/>
              <a:tailEnd type="none" len="sm" w="sm"/>
            </a:ln>
          </p:spPr>
        </p:sp>
      </p:grpSp>
      <p:grpSp>
        <p:nvGrpSpPr>
          <p:cNvPr name="Group 33" id="33"/>
          <p:cNvGrpSpPr/>
          <p:nvPr/>
        </p:nvGrpSpPr>
        <p:grpSpPr>
          <a:xfrm rot="0">
            <a:off x="-2634012" y="-5192964"/>
            <a:ext cx="8847511" cy="8855676"/>
            <a:chOff x="0" y="0"/>
            <a:chExt cx="11796681" cy="11807568"/>
          </a:xfrm>
        </p:grpSpPr>
        <p:grpSp>
          <p:nvGrpSpPr>
            <p:cNvPr name="Group 34" id="34"/>
            <p:cNvGrpSpPr/>
            <p:nvPr/>
          </p:nvGrpSpPr>
          <p:grpSpPr>
            <a:xfrm rot="2700000">
              <a:off x="1676828" y="2799524"/>
              <a:ext cx="9887197" cy="4753460"/>
              <a:chOff x="0" y="0"/>
              <a:chExt cx="660400" cy="317500"/>
            </a:xfrm>
          </p:grpSpPr>
          <p:sp>
            <p:nvSpPr>
              <p:cNvPr name="Freeform 35" id="35"/>
              <p:cNvSpPr/>
              <p:nvPr/>
            </p:nvSpPr>
            <p:spPr>
              <a:xfrm flipH="false" flipV="false" rot="0">
                <a:off x="0" y="0"/>
                <a:ext cx="660400" cy="317500"/>
              </a:xfrm>
              <a:custGeom>
                <a:avLst/>
                <a:gdLst/>
                <a:ahLst/>
                <a:cxnLst/>
                <a:rect r="r" b="b" t="t" l="l"/>
                <a:pathLst>
                  <a:path h="3175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8CA9AD"/>
                </a:solidFill>
                <a:prstDash val="solid"/>
                <a:miter/>
              </a:ln>
            </p:spPr>
          </p:sp>
          <p:sp>
            <p:nvSpPr>
              <p:cNvPr name="TextBox 36" id="36"/>
              <p:cNvSpPr txBox="true"/>
              <p:nvPr/>
            </p:nvSpPr>
            <p:spPr>
              <a:xfrm>
                <a:off x="0" y="146050"/>
                <a:ext cx="660400" cy="171450"/>
              </a:xfrm>
              <a:prstGeom prst="rect">
                <a:avLst/>
              </a:prstGeom>
            </p:spPr>
            <p:txBody>
              <a:bodyPr anchor="ctr" rtlCol="false" tIns="50800" lIns="50800" bIns="50800" rIns="50800"/>
              <a:lstStyle/>
              <a:p>
                <a:pPr algn="ctr">
                  <a:lnSpc>
                    <a:spcPts val="2553"/>
                  </a:lnSpc>
                </a:pPr>
              </a:p>
            </p:txBody>
          </p:sp>
        </p:grpSp>
        <p:sp>
          <p:nvSpPr>
            <p:cNvPr name="AutoShape 37" id="37"/>
            <p:cNvSpPr/>
            <p:nvPr/>
          </p:nvSpPr>
          <p:spPr>
            <a:xfrm>
              <a:off x="1060010" y="3892256"/>
              <a:ext cx="6913622" cy="6843603"/>
            </a:xfrm>
            <a:prstGeom prst="line">
              <a:avLst/>
            </a:prstGeom>
            <a:ln cap="flat" w="38100">
              <a:solidFill>
                <a:srgbClr val="8CA9AD"/>
              </a:solidFill>
              <a:prstDash val="solid"/>
              <a:headEnd type="none" len="sm" w="sm"/>
              <a:tailEnd type="none" len="sm" w="sm"/>
            </a:ln>
          </p:spPr>
        </p:sp>
        <p:sp>
          <p:nvSpPr>
            <p:cNvPr name="AutoShape 38" id="38"/>
            <p:cNvSpPr/>
            <p:nvPr/>
          </p:nvSpPr>
          <p:spPr>
            <a:xfrm>
              <a:off x="774748" y="4309159"/>
              <a:ext cx="6718471" cy="6718471"/>
            </a:xfrm>
            <a:prstGeom prst="line">
              <a:avLst/>
            </a:prstGeom>
            <a:ln cap="flat" w="38100">
              <a:solidFill>
                <a:srgbClr val="8CA9AD"/>
              </a:solidFill>
              <a:prstDash val="solid"/>
              <a:headEnd type="none" len="sm" w="sm"/>
              <a:tailEnd type="none" len="sm" w="sm"/>
            </a:ln>
          </p:spPr>
        </p:sp>
        <p:sp>
          <p:nvSpPr>
            <p:cNvPr name="AutoShape 39" id="39"/>
            <p:cNvSpPr/>
            <p:nvPr/>
          </p:nvSpPr>
          <p:spPr>
            <a:xfrm>
              <a:off x="535279" y="4787119"/>
              <a:ext cx="6489522" cy="6489522"/>
            </a:xfrm>
            <a:prstGeom prst="line">
              <a:avLst/>
            </a:prstGeom>
            <a:ln cap="flat" w="38100">
              <a:solidFill>
                <a:srgbClr val="8CA9AD"/>
              </a:solidFill>
              <a:prstDash val="solid"/>
              <a:headEnd type="none" len="sm" w="sm"/>
              <a:tailEnd type="none" len="sm" w="sm"/>
            </a:ln>
          </p:spPr>
        </p:sp>
        <p:sp>
          <p:nvSpPr>
            <p:cNvPr name="AutoShape 40" id="40"/>
            <p:cNvSpPr/>
            <p:nvPr/>
          </p:nvSpPr>
          <p:spPr>
            <a:xfrm>
              <a:off x="366406" y="5302142"/>
              <a:ext cx="6254021" cy="6254021"/>
            </a:xfrm>
            <a:prstGeom prst="line">
              <a:avLst/>
            </a:prstGeom>
            <a:ln cap="flat" w="38100">
              <a:solidFill>
                <a:srgbClr val="8CA9AD"/>
              </a:solidFill>
              <a:prstDash val="solid"/>
              <a:headEnd type="none" len="sm" w="sm"/>
              <a:tailEnd type="none" len="sm" w="sm"/>
            </a:ln>
          </p:spPr>
        </p:sp>
        <p:sp>
          <p:nvSpPr>
            <p:cNvPr name="AutoShape 41" id="41"/>
            <p:cNvSpPr/>
            <p:nvPr/>
          </p:nvSpPr>
          <p:spPr>
            <a:xfrm>
              <a:off x="174601" y="5888378"/>
              <a:ext cx="5796899" cy="5796899"/>
            </a:xfrm>
            <a:prstGeom prst="line">
              <a:avLst/>
            </a:prstGeom>
            <a:ln cap="flat" w="38100">
              <a:solidFill>
                <a:srgbClr val="8CA9AD"/>
              </a:solidFill>
              <a:prstDash val="solid"/>
              <a:headEnd type="none" len="sm" w="sm"/>
              <a:tailEnd type="none" len="sm" w="sm"/>
            </a:ln>
          </p:spPr>
        </p:sp>
        <p:sp>
          <p:nvSpPr>
            <p:cNvPr name="AutoShape 42" id="42"/>
            <p:cNvSpPr/>
            <p:nvPr/>
          </p:nvSpPr>
          <p:spPr>
            <a:xfrm>
              <a:off x="13508" y="6480010"/>
              <a:ext cx="5284799" cy="5314125"/>
            </a:xfrm>
            <a:prstGeom prst="line">
              <a:avLst/>
            </a:prstGeom>
            <a:ln cap="flat" w="38100">
              <a:solidFill>
                <a:srgbClr val="8CA9AD"/>
              </a:solidFill>
              <a:prstDash val="solid"/>
              <a:headEnd type="none" len="sm" w="sm"/>
              <a:tailEnd type="none" len="sm" w="sm"/>
            </a:ln>
          </p:spPr>
        </p:sp>
        <p:sp>
          <p:nvSpPr>
            <p:cNvPr name="AutoShape 43" id="43"/>
            <p:cNvSpPr/>
            <p:nvPr/>
          </p:nvSpPr>
          <p:spPr>
            <a:xfrm>
              <a:off x="47865" y="7228854"/>
              <a:ext cx="4503313" cy="4480077"/>
            </a:xfrm>
            <a:prstGeom prst="line">
              <a:avLst/>
            </a:prstGeom>
            <a:ln cap="flat" w="38100">
              <a:solidFill>
                <a:srgbClr val="8CA9AD"/>
              </a:solidFill>
              <a:prstDash val="solid"/>
              <a:headEnd type="none" len="sm" w="sm"/>
              <a:tailEnd type="none" len="sm" w="sm"/>
            </a:ln>
          </p:spPr>
        </p:sp>
        <p:sp>
          <p:nvSpPr>
            <p:cNvPr name="AutoShape 44" id="44"/>
            <p:cNvSpPr/>
            <p:nvPr/>
          </p:nvSpPr>
          <p:spPr>
            <a:xfrm>
              <a:off x="165620" y="8131631"/>
              <a:ext cx="3504797" cy="3562626"/>
            </a:xfrm>
            <a:prstGeom prst="line">
              <a:avLst/>
            </a:prstGeom>
            <a:ln cap="flat" w="38100">
              <a:solidFill>
                <a:srgbClr val="8CA9AD"/>
              </a:solidFill>
              <a:prstDash val="solid"/>
              <a:headEnd type="none" len="sm" w="sm"/>
              <a:tailEnd type="none" len="sm" w="sm"/>
            </a:ln>
          </p:spPr>
        </p:sp>
        <p:sp>
          <p:nvSpPr>
            <p:cNvPr name="AutoShape 45" id="45"/>
            <p:cNvSpPr/>
            <p:nvPr/>
          </p:nvSpPr>
          <p:spPr>
            <a:xfrm>
              <a:off x="676661" y="9346264"/>
              <a:ext cx="1790115" cy="1790115"/>
            </a:xfrm>
            <a:prstGeom prst="line">
              <a:avLst/>
            </a:prstGeom>
            <a:ln cap="flat" w="38100">
              <a:solidFill>
                <a:srgbClr val="8CA9AD"/>
              </a:solidFill>
              <a:prstDash val="solid"/>
              <a:headEnd type="none" len="sm" w="sm"/>
              <a:tailEnd type="none" len="sm" w="sm"/>
            </a:ln>
          </p:spPr>
        </p:sp>
      </p:gr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2700000">
            <a:off x="-1376391" y="-3093321"/>
            <a:ext cx="7415398" cy="3565095"/>
            <a:chOff x="0" y="0"/>
            <a:chExt cx="660400" cy="317500"/>
          </a:xfrm>
        </p:grpSpPr>
        <p:sp>
          <p:nvSpPr>
            <p:cNvPr name="Freeform 3" id="3"/>
            <p:cNvSpPr/>
            <p:nvPr/>
          </p:nvSpPr>
          <p:spPr>
            <a:xfrm flipH="false" flipV="false" rot="0">
              <a:off x="0" y="0"/>
              <a:ext cx="660400" cy="317500"/>
            </a:xfrm>
            <a:custGeom>
              <a:avLst/>
              <a:gdLst/>
              <a:ahLst/>
              <a:cxnLst/>
              <a:rect r="r" b="b" t="t" l="l"/>
              <a:pathLst>
                <a:path h="3175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8CA9AD"/>
              </a:solidFill>
              <a:prstDash val="solid"/>
              <a:miter/>
            </a:ln>
          </p:spPr>
        </p:sp>
        <p:sp>
          <p:nvSpPr>
            <p:cNvPr name="TextBox 4" id="4"/>
            <p:cNvSpPr txBox="true"/>
            <p:nvPr/>
          </p:nvSpPr>
          <p:spPr>
            <a:xfrm>
              <a:off x="0" y="146050"/>
              <a:ext cx="660400" cy="171450"/>
            </a:xfrm>
            <a:prstGeom prst="rect">
              <a:avLst/>
            </a:prstGeom>
          </p:spPr>
          <p:txBody>
            <a:bodyPr anchor="ctr" rtlCol="false" tIns="50800" lIns="50800" bIns="50800" rIns="50800"/>
            <a:lstStyle/>
            <a:p>
              <a:pPr algn="ctr">
                <a:lnSpc>
                  <a:spcPts val="2553"/>
                </a:lnSpc>
              </a:pPr>
            </a:p>
          </p:txBody>
        </p:sp>
      </p:grpSp>
      <p:sp>
        <p:nvSpPr>
          <p:cNvPr name="AutoShape 5" id="5"/>
          <p:cNvSpPr/>
          <p:nvPr/>
        </p:nvSpPr>
        <p:spPr>
          <a:xfrm>
            <a:off x="-1839005" y="-2273771"/>
            <a:ext cx="5185216" cy="5132702"/>
          </a:xfrm>
          <a:prstGeom prst="line">
            <a:avLst/>
          </a:prstGeom>
          <a:ln cap="flat" w="28575">
            <a:solidFill>
              <a:srgbClr val="8CA9AD"/>
            </a:solidFill>
            <a:prstDash val="solid"/>
            <a:headEnd type="none" len="sm" w="sm"/>
            <a:tailEnd type="none" len="sm" w="sm"/>
          </a:ln>
        </p:spPr>
      </p:sp>
      <p:sp>
        <p:nvSpPr>
          <p:cNvPr name="AutoShape 6" id="6"/>
          <p:cNvSpPr/>
          <p:nvPr/>
        </p:nvSpPr>
        <p:spPr>
          <a:xfrm>
            <a:off x="-2052951" y="-1961095"/>
            <a:ext cx="5038853" cy="5038853"/>
          </a:xfrm>
          <a:prstGeom prst="line">
            <a:avLst/>
          </a:prstGeom>
          <a:ln cap="flat" w="28575">
            <a:solidFill>
              <a:srgbClr val="8CA9AD"/>
            </a:solidFill>
            <a:prstDash val="solid"/>
            <a:headEnd type="none" len="sm" w="sm"/>
            <a:tailEnd type="none" len="sm" w="sm"/>
          </a:ln>
        </p:spPr>
      </p:sp>
      <p:sp>
        <p:nvSpPr>
          <p:cNvPr name="AutoShape 7" id="7"/>
          <p:cNvSpPr/>
          <p:nvPr/>
        </p:nvSpPr>
        <p:spPr>
          <a:xfrm>
            <a:off x="-2232553" y="-1602625"/>
            <a:ext cx="4867141" cy="4867141"/>
          </a:xfrm>
          <a:prstGeom prst="line">
            <a:avLst/>
          </a:prstGeom>
          <a:ln cap="flat" w="28575">
            <a:solidFill>
              <a:srgbClr val="8CA9AD"/>
            </a:solidFill>
            <a:prstDash val="solid"/>
            <a:headEnd type="none" len="sm" w="sm"/>
            <a:tailEnd type="none" len="sm" w="sm"/>
          </a:ln>
        </p:spPr>
      </p:sp>
      <p:sp>
        <p:nvSpPr>
          <p:cNvPr name="AutoShape 8" id="8"/>
          <p:cNvSpPr/>
          <p:nvPr/>
        </p:nvSpPr>
        <p:spPr>
          <a:xfrm>
            <a:off x="-2359208" y="-1216357"/>
            <a:ext cx="4690515" cy="4690515"/>
          </a:xfrm>
          <a:prstGeom prst="line">
            <a:avLst/>
          </a:prstGeom>
          <a:ln cap="flat" w="28575">
            <a:solidFill>
              <a:srgbClr val="8CA9AD"/>
            </a:solidFill>
            <a:prstDash val="solid"/>
            <a:headEnd type="none" len="sm" w="sm"/>
            <a:tailEnd type="none" len="sm" w="sm"/>
          </a:ln>
        </p:spPr>
      </p:sp>
      <p:sp>
        <p:nvSpPr>
          <p:cNvPr name="AutoShape 9" id="9"/>
          <p:cNvSpPr/>
          <p:nvPr/>
        </p:nvSpPr>
        <p:spPr>
          <a:xfrm>
            <a:off x="-2503062" y="-776680"/>
            <a:ext cx="4347674" cy="4347674"/>
          </a:xfrm>
          <a:prstGeom prst="line">
            <a:avLst/>
          </a:prstGeom>
          <a:ln cap="flat" w="28575">
            <a:solidFill>
              <a:srgbClr val="8CA9AD"/>
            </a:solidFill>
            <a:prstDash val="solid"/>
            <a:headEnd type="none" len="sm" w="sm"/>
            <a:tailEnd type="none" len="sm" w="sm"/>
          </a:ln>
        </p:spPr>
      </p:sp>
      <p:sp>
        <p:nvSpPr>
          <p:cNvPr name="AutoShape 10" id="10"/>
          <p:cNvSpPr/>
          <p:nvPr/>
        </p:nvSpPr>
        <p:spPr>
          <a:xfrm>
            <a:off x="-2623881" y="-332957"/>
            <a:ext cx="3963599" cy="3985594"/>
          </a:xfrm>
          <a:prstGeom prst="line">
            <a:avLst/>
          </a:prstGeom>
          <a:ln cap="flat" w="28575">
            <a:solidFill>
              <a:srgbClr val="8CA9AD"/>
            </a:solidFill>
            <a:prstDash val="solid"/>
            <a:headEnd type="none" len="sm" w="sm"/>
            <a:tailEnd type="none" len="sm" w="sm"/>
          </a:ln>
        </p:spPr>
      </p:sp>
      <p:sp>
        <p:nvSpPr>
          <p:cNvPr name="AutoShape 11" id="11"/>
          <p:cNvSpPr/>
          <p:nvPr/>
        </p:nvSpPr>
        <p:spPr>
          <a:xfrm>
            <a:off x="-2598114" y="228677"/>
            <a:ext cx="3377485" cy="3360058"/>
          </a:xfrm>
          <a:prstGeom prst="line">
            <a:avLst/>
          </a:prstGeom>
          <a:ln cap="flat" w="28575">
            <a:solidFill>
              <a:srgbClr val="8CA9AD"/>
            </a:solidFill>
            <a:prstDash val="solid"/>
            <a:headEnd type="none" len="sm" w="sm"/>
            <a:tailEnd type="none" len="sm" w="sm"/>
          </a:ln>
        </p:spPr>
      </p:sp>
      <p:sp>
        <p:nvSpPr>
          <p:cNvPr name="AutoShape 12" id="12"/>
          <p:cNvSpPr/>
          <p:nvPr/>
        </p:nvSpPr>
        <p:spPr>
          <a:xfrm>
            <a:off x="-2509797" y="905760"/>
            <a:ext cx="2628598" cy="2671969"/>
          </a:xfrm>
          <a:prstGeom prst="line">
            <a:avLst/>
          </a:prstGeom>
          <a:ln cap="flat" w="28575">
            <a:solidFill>
              <a:srgbClr val="8CA9AD"/>
            </a:solidFill>
            <a:prstDash val="solid"/>
            <a:headEnd type="none" len="sm" w="sm"/>
            <a:tailEnd type="none" len="sm" w="sm"/>
          </a:ln>
        </p:spPr>
      </p:sp>
      <p:grpSp>
        <p:nvGrpSpPr>
          <p:cNvPr name="Group 13" id="13"/>
          <p:cNvGrpSpPr/>
          <p:nvPr/>
        </p:nvGrpSpPr>
        <p:grpSpPr>
          <a:xfrm rot="-2700000">
            <a:off x="11386843" y="7201845"/>
            <a:ext cx="7415398" cy="3565095"/>
            <a:chOff x="0" y="0"/>
            <a:chExt cx="660400" cy="317500"/>
          </a:xfrm>
        </p:grpSpPr>
        <p:sp>
          <p:nvSpPr>
            <p:cNvPr name="Freeform 14" id="14"/>
            <p:cNvSpPr/>
            <p:nvPr/>
          </p:nvSpPr>
          <p:spPr>
            <a:xfrm flipH="false" flipV="false" rot="0">
              <a:off x="0" y="0"/>
              <a:ext cx="660400" cy="317500"/>
            </a:xfrm>
            <a:custGeom>
              <a:avLst/>
              <a:gdLst/>
              <a:ahLst/>
              <a:cxnLst/>
              <a:rect r="r" b="b" t="t" l="l"/>
              <a:pathLst>
                <a:path h="3175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8CA9AD"/>
              </a:solidFill>
              <a:prstDash val="solid"/>
              <a:miter/>
            </a:ln>
          </p:spPr>
        </p:sp>
        <p:sp>
          <p:nvSpPr>
            <p:cNvPr name="TextBox 15" id="15"/>
            <p:cNvSpPr txBox="true"/>
            <p:nvPr/>
          </p:nvSpPr>
          <p:spPr>
            <a:xfrm>
              <a:off x="0" y="146050"/>
              <a:ext cx="660400" cy="171450"/>
            </a:xfrm>
            <a:prstGeom prst="rect">
              <a:avLst/>
            </a:prstGeom>
          </p:spPr>
          <p:txBody>
            <a:bodyPr anchor="ctr" rtlCol="false" tIns="50800" lIns="50800" bIns="50800" rIns="50800"/>
            <a:lstStyle/>
            <a:p>
              <a:pPr algn="ctr">
                <a:lnSpc>
                  <a:spcPts val="2553"/>
                </a:lnSpc>
              </a:pPr>
            </a:p>
          </p:txBody>
        </p:sp>
      </p:grpSp>
      <p:sp>
        <p:nvSpPr>
          <p:cNvPr name="AutoShape 16" id="16"/>
          <p:cNvSpPr/>
          <p:nvPr/>
        </p:nvSpPr>
        <p:spPr>
          <a:xfrm flipV="true">
            <a:off x="14131544" y="7969488"/>
            <a:ext cx="5132702" cy="5185216"/>
          </a:xfrm>
          <a:prstGeom prst="line">
            <a:avLst/>
          </a:prstGeom>
          <a:ln cap="flat" w="28575">
            <a:solidFill>
              <a:srgbClr val="8CA9AD"/>
            </a:solidFill>
            <a:prstDash val="solid"/>
            <a:headEnd type="none" len="sm" w="sm"/>
            <a:tailEnd type="none" len="sm" w="sm"/>
          </a:ln>
        </p:spPr>
      </p:sp>
      <p:sp>
        <p:nvSpPr>
          <p:cNvPr name="AutoShape 17" id="17"/>
          <p:cNvSpPr/>
          <p:nvPr/>
        </p:nvSpPr>
        <p:spPr>
          <a:xfrm flipV="true">
            <a:off x="14444220" y="8329798"/>
            <a:ext cx="5038853" cy="5038853"/>
          </a:xfrm>
          <a:prstGeom prst="line">
            <a:avLst/>
          </a:prstGeom>
          <a:ln cap="flat" w="28575">
            <a:solidFill>
              <a:srgbClr val="8CA9AD"/>
            </a:solidFill>
            <a:prstDash val="solid"/>
            <a:headEnd type="none" len="sm" w="sm"/>
            <a:tailEnd type="none" len="sm" w="sm"/>
          </a:ln>
        </p:spPr>
      </p:sp>
      <p:sp>
        <p:nvSpPr>
          <p:cNvPr name="AutoShape 18" id="18"/>
          <p:cNvSpPr/>
          <p:nvPr/>
        </p:nvSpPr>
        <p:spPr>
          <a:xfrm flipV="true">
            <a:off x="14802690" y="8681112"/>
            <a:ext cx="4867141" cy="4867141"/>
          </a:xfrm>
          <a:prstGeom prst="line">
            <a:avLst/>
          </a:prstGeom>
          <a:ln cap="flat" w="28575">
            <a:solidFill>
              <a:srgbClr val="8CA9AD"/>
            </a:solidFill>
            <a:prstDash val="solid"/>
            <a:headEnd type="none" len="sm" w="sm"/>
            <a:tailEnd type="none" len="sm" w="sm"/>
          </a:ln>
        </p:spPr>
      </p:sp>
      <p:sp>
        <p:nvSpPr>
          <p:cNvPr name="Freeform 19" id="19"/>
          <p:cNvSpPr/>
          <p:nvPr/>
        </p:nvSpPr>
        <p:spPr>
          <a:xfrm flipH="false" flipV="false" rot="0">
            <a:off x="0" y="6029260"/>
            <a:ext cx="3153754" cy="3880457"/>
          </a:xfrm>
          <a:custGeom>
            <a:avLst/>
            <a:gdLst/>
            <a:ahLst/>
            <a:cxnLst/>
            <a:rect r="r" b="b" t="t" l="l"/>
            <a:pathLst>
              <a:path h="3880457" w="3153754">
                <a:moveTo>
                  <a:pt x="0" y="0"/>
                </a:moveTo>
                <a:lnTo>
                  <a:pt x="3153754" y="0"/>
                </a:lnTo>
                <a:lnTo>
                  <a:pt x="3153754" y="3880457"/>
                </a:lnTo>
                <a:lnTo>
                  <a:pt x="0" y="388045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0" id="20"/>
          <p:cNvSpPr/>
          <p:nvPr/>
        </p:nvSpPr>
        <p:spPr>
          <a:xfrm flipH="false" flipV="false" rot="0">
            <a:off x="4765772" y="8727025"/>
            <a:ext cx="1346549" cy="1062549"/>
          </a:xfrm>
          <a:custGeom>
            <a:avLst/>
            <a:gdLst/>
            <a:ahLst/>
            <a:cxnLst/>
            <a:rect r="r" b="b" t="t" l="l"/>
            <a:pathLst>
              <a:path h="1062549" w="1346549">
                <a:moveTo>
                  <a:pt x="0" y="0"/>
                </a:moveTo>
                <a:lnTo>
                  <a:pt x="1346548" y="0"/>
                </a:lnTo>
                <a:lnTo>
                  <a:pt x="1346548" y="1062550"/>
                </a:lnTo>
                <a:lnTo>
                  <a:pt x="0" y="106255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1" id="21"/>
          <p:cNvSpPr/>
          <p:nvPr/>
        </p:nvSpPr>
        <p:spPr>
          <a:xfrm flipH="false" flipV="false" rot="0">
            <a:off x="7304537" y="8670568"/>
            <a:ext cx="1486602" cy="1119006"/>
          </a:xfrm>
          <a:custGeom>
            <a:avLst/>
            <a:gdLst/>
            <a:ahLst/>
            <a:cxnLst/>
            <a:rect r="r" b="b" t="t" l="l"/>
            <a:pathLst>
              <a:path h="1119006" w="1486602">
                <a:moveTo>
                  <a:pt x="0" y="0"/>
                </a:moveTo>
                <a:lnTo>
                  <a:pt x="1486602" y="0"/>
                </a:lnTo>
                <a:lnTo>
                  <a:pt x="1486602" y="1119007"/>
                </a:lnTo>
                <a:lnTo>
                  <a:pt x="0" y="111900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2" id="22"/>
          <p:cNvSpPr/>
          <p:nvPr/>
        </p:nvSpPr>
        <p:spPr>
          <a:xfrm flipH="false" flipV="false" rot="0">
            <a:off x="9981764" y="8847168"/>
            <a:ext cx="1994546" cy="1062549"/>
          </a:xfrm>
          <a:custGeom>
            <a:avLst/>
            <a:gdLst/>
            <a:ahLst/>
            <a:cxnLst/>
            <a:rect r="r" b="b" t="t" l="l"/>
            <a:pathLst>
              <a:path h="1062549" w="1994546">
                <a:moveTo>
                  <a:pt x="0" y="0"/>
                </a:moveTo>
                <a:lnTo>
                  <a:pt x="1994547" y="0"/>
                </a:lnTo>
                <a:lnTo>
                  <a:pt x="1994547" y="1062549"/>
                </a:lnTo>
                <a:lnTo>
                  <a:pt x="0" y="106254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3" id="23"/>
          <p:cNvSpPr/>
          <p:nvPr/>
        </p:nvSpPr>
        <p:spPr>
          <a:xfrm flipH="false" flipV="false" rot="0">
            <a:off x="9708052" y="0"/>
            <a:ext cx="8579948" cy="8229600"/>
          </a:xfrm>
          <a:custGeom>
            <a:avLst/>
            <a:gdLst/>
            <a:ahLst/>
            <a:cxnLst/>
            <a:rect r="r" b="b" t="t" l="l"/>
            <a:pathLst>
              <a:path h="8229600" w="8579948">
                <a:moveTo>
                  <a:pt x="0" y="0"/>
                </a:moveTo>
                <a:lnTo>
                  <a:pt x="8579948" y="0"/>
                </a:lnTo>
                <a:lnTo>
                  <a:pt x="8579948" y="8229600"/>
                </a:lnTo>
                <a:lnTo>
                  <a:pt x="0" y="8229600"/>
                </a:lnTo>
                <a:lnTo>
                  <a:pt x="0" y="0"/>
                </a:lnTo>
                <a:close/>
              </a:path>
            </a:pathLst>
          </a:custGeom>
          <a:blipFill>
            <a:blip r:embed="rId10">
              <a:alphaModFix amt="25000"/>
            </a:blip>
            <a:stretch>
              <a:fillRect l="0" t="0" r="0" b="0"/>
            </a:stretch>
          </a:blipFill>
        </p:spPr>
      </p:sp>
      <p:sp>
        <p:nvSpPr>
          <p:cNvPr name="TextBox 24" id="24"/>
          <p:cNvSpPr txBox="true"/>
          <p:nvPr/>
        </p:nvSpPr>
        <p:spPr>
          <a:xfrm rot="0">
            <a:off x="2463986" y="4336299"/>
            <a:ext cx="13841483" cy="1291590"/>
          </a:xfrm>
          <a:prstGeom prst="rect">
            <a:avLst/>
          </a:prstGeom>
        </p:spPr>
        <p:txBody>
          <a:bodyPr anchor="t" rtlCol="false" tIns="0" lIns="0" bIns="0" rIns="0">
            <a:spAutoFit/>
          </a:bodyPr>
          <a:lstStyle/>
          <a:p>
            <a:pPr algn="ctr">
              <a:lnSpc>
                <a:spcPts val="9600"/>
              </a:lnSpc>
            </a:pPr>
            <a:r>
              <a:rPr lang="en-US" sz="9600">
                <a:solidFill>
                  <a:srgbClr val="FFCB77"/>
                </a:solidFill>
                <a:latin typeface="Kollektif Bold"/>
              </a:rPr>
              <a:t>LÀ THỂ LOẠI GAME GÌ ?</a:t>
            </a:r>
          </a:p>
        </p:txBody>
      </p:sp>
      <p:sp>
        <p:nvSpPr>
          <p:cNvPr name="TextBox 25" id="25"/>
          <p:cNvSpPr txBox="true"/>
          <p:nvPr/>
        </p:nvSpPr>
        <p:spPr>
          <a:xfrm rot="0">
            <a:off x="3121973" y="2704447"/>
            <a:ext cx="12044053" cy="1291590"/>
          </a:xfrm>
          <a:prstGeom prst="rect">
            <a:avLst/>
          </a:prstGeom>
        </p:spPr>
        <p:txBody>
          <a:bodyPr anchor="t" rtlCol="false" tIns="0" lIns="0" bIns="0" rIns="0">
            <a:spAutoFit/>
          </a:bodyPr>
          <a:lstStyle/>
          <a:p>
            <a:pPr algn="ctr">
              <a:lnSpc>
                <a:spcPts val="9600"/>
              </a:lnSpc>
            </a:pPr>
            <a:r>
              <a:rPr lang="en-US" sz="9600">
                <a:solidFill>
                  <a:srgbClr val="FE6D73"/>
                </a:solidFill>
                <a:latin typeface="Kollektif Bold"/>
              </a:rPr>
              <a:t>TOWER DEFENSE</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EFEFEF"/>
        </a:solidFill>
      </p:bgPr>
    </p:bg>
    <p:spTree>
      <p:nvGrpSpPr>
        <p:cNvPr id="1" name=""/>
        <p:cNvGrpSpPr/>
        <p:nvPr/>
      </p:nvGrpSpPr>
      <p:grpSpPr>
        <a:xfrm>
          <a:off x="0" y="0"/>
          <a:ext cx="0" cy="0"/>
          <a:chOff x="0" y="0"/>
          <a:chExt cx="0" cy="0"/>
        </a:xfrm>
      </p:grpSpPr>
      <p:grpSp>
        <p:nvGrpSpPr>
          <p:cNvPr name="Group 2" id="2"/>
          <p:cNvGrpSpPr/>
          <p:nvPr/>
        </p:nvGrpSpPr>
        <p:grpSpPr>
          <a:xfrm rot="2700000">
            <a:off x="14381224" y="7574679"/>
            <a:ext cx="7415398" cy="3565095"/>
            <a:chOff x="0" y="0"/>
            <a:chExt cx="660400" cy="317500"/>
          </a:xfrm>
        </p:grpSpPr>
        <p:sp>
          <p:nvSpPr>
            <p:cNvPr name="Freeform 3" id="3"/>
            <p:cNvSpPr/>
            <p:nvPr/>
          </p:nvSpPr>
          <p:spPr>
            <a:xfrm flipH="false" flipV="false" rot="0">
              <a:off x="0" y="0"/>
              <a:ext cx="660400" cy="317500"/>
            </a:xfrm>
            <a:custGeom>
              <a:avLst/>
              <a:gdLst/>
              <a:ahLst/>
              <a:cxnLst/>
              <a:rect r="r" b="b" t="t" l="l"/>
              <a:pathLst>
                <a:path h="3175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8CA9AD"/>
              </a:solidFill>
              <a:prstDash val="solid"/>
              <a:miter/>
            </a:ln>
          </p:spPr>
        </p:sp>
        <p:sp>
          <p:nvSpPr>
            <p:cNvPr name="TextBox 4" id="4"/>
            <p:cNvSpPr txBox="true"/>
            <p:nvPr/>
          </p:nvSpPr>
          <p:spPr>
            <a:xfrm>
              <a:off x="0" y="146050"/>
              <a:ext cx="660400" cy="171450"/>
            </a:xfrm>
            <a:prstGeom prst="rect">
              <a:avLst/>
            </a:prstGeom>
          </p:spPr>
          <p:txBody>
            <a:bodyPr anchor="ctr" rtlCol="false" tIns="50800" lIns="50800" bIns="50800" rIns="50800"/>
            <a:lstStyle/>
            <a:p>
              <a:pPr algn="ctr">
                <a:lnSpc>
                  <a:spcPts val="2553"/>
                </a:lnSpc>
              </a:pPr>
            </a:p>
          </p:txBody>
        </p:sp>
      </p:grpSp>
      <p:sp>
        <p:nvSpPr>
          <p:cNvPr name="AutoShape 5" id="5"/>
          <p:cNvSpPr/>
          <p:nvPr/>
        </p:nvSpPr>
        <p:spPr>
          <a:xfrm>
            <a:off x="13918610" y="8394229"/>
            <a:ext cx="5185216" cy="5132702"/>
          </a:xfrm>
          <a:prstGeom prst="line">
            <a:avLst/>
          </a:prstGeom>
          <a:ln cap="flat" w="28575">
            <a:solidFill>
              <a:srgbClr val="8CA9AD"/>
            </a:solidFill>
            <a:prstDash val="solid"/>
            <a:headEnd type="none" len="sm" w="sm"/>
            <a:tailEnd type="none" len="sm" w="sm"/>
          </a:ln>
        </p:spPr>
      </p:sp>
      <p:sp>
        <p:nvSpPr>
          <p:cNvPr name="AutoShape 6" id="6"/>
          <p:cNvSpPr/>
          <p:nvPr/>
        </p:nvSpPr>
        <p:spPr>
          <a:xfrm>
            <a:off x="13704664" y="8706905"/>
            <a:ext cx="5038853" cy="5038853"/>
          </a:xfrm>
          <a:prstGeom prst="line">
            <a:avLst/>
          </a:prstGeom>
          <a:ln cap="flat" w="28575">
            <a:solidFill>
              <a:srgbClr val="8CA9AD"/>
            </a:solidFill>
            <a:prstDash val="solid"/>
            <a:headEnd type="none" len="sm" w="sm"/>
            <a:tailEnd type="none" len="sm" w="sm"/>
          </a:ln>
        </p:spPr>
      </p:sp>
      <p:sp>
        <p:nvSpPr>
          <p:cNvPr name="AutoShape 7" id="7"/>
          <p:cNvSpPr/>
          <p:nvPr/>
        </p:nvSpPr>
        <p:spPr>
          <a:xfrm>
            <a:off x="13525062" y="9065375"/>
            <a:ext cx="4867141" cy="4867141"/>
          </a:xfrm>
          <a:prstGeom prst="line">
            <a:avLst/>
          </a:prstGeom>
          <a:ln cap="flat" w="28575">
            <a:solidFill>
              <a:srgbClr val="8CA9AD"/>
            </a:solidFill>
            <a:prstDash val="solid"/>
            <a:headEnd type="none" len="sm" w="sm"/>
            <a:tailEnd type="none" len="sm" w="sm"/>
          </a:ln>
        </p:spPr>
      </p:sp>
      <p:sp>
        <p:nvSpPr>
          <p:cNvPr name="AutoShape 8" id="8"/>
          <p:cNvSpPr/>
          <p:nvPr/>
        </p:nvSpPr>
        <p:spPr>
          <a:xfrm>
            <a:off x="13398407" y="9451643"/>
            <a:ext cx="4690515" cy="4690515"/>
          </a:xfrm>
          <a:prstGeom prst="line">
            <a:avLst/>
          </a:prstGeom>
          <a:ln cap="flat" w="28575">
            <a:solidFill>
              <a:srgbClr val="8CA9AD"/>
            </a:solidFill>
            <a:prstDash val="solid"/>
            <a:headEnd type="none" len="sm" w="sm"/>
            <a:tailEnd type="none" len="sm" w="sm"/>
          </a:ln>
        </p:spPr>
      </p:sp>
      <p:sp>
        <p:nvSpPr>
          <p:cNvPr name="AutoShape 9" id="9"/>
          <p:cNvSpPr/>
          <p:nvPr/>
        </p:nvSpPr>
        <p:spPr>
          <a:xfrm>
            <a:off x="13254553" y="9891320"/>
            <a:ext cx="4347674" cy="4347674"/>
          </a:xfrm>
          <a:prstGeom prst="line">
            <a:avLst/>
          </a:prstGeom>
          <a:ln cap="flat" w="28575">
            <a:solidFill>
              <a:srgbClr val="8CA9AD"/>
            </a:solidFill>
            <a:prstDash val="solid"/>
            <a:headEnd type="none" len="sm" w="sm"/>
            <a:tailEnd type="none" len="sm" w="sm"/>
          </a:ln>
        </p:spPr>
      </p:sp>
      <p:sp>
        <p:nvSpPr>
          <p:cNvPr name="Freeform 10" id="10"/>
          <p:cNvSpPr/>
          <p:nvPr/>
        </p:nvSpPr>
        <p:spPr>
          <a:xfrm flipH="false" flipV="false" rot="0">
            <a:off x="17204191" y="-55109"/>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1" id="11"/>
          <p:cNvSpPr/>
          <p:nvPr/>
        </p:nvSpPr>
        <p:spPr>
          <a:xfrm flipH="false" flipV="false" rot="0">
            <a:off x="17204191" y="1028700"/>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2" id="12"/>
          <p:cNvSpPr/>
          <p:nvPr/>
        </p:nvSpPr>
        <p:spPr>
          <a:xfrm flipH="true" flipV="true" rot="5400000">
            <a:off x="17204191" y="2112509"/>
            <a:ext cx="1083809" cy="1083809"/>
          </a:xfrm>
          <a:custGeom>
            <a:avLst/>
            <a:gdLst/>
            <a:ahLst/>
            <a:cxnLst/>
            <a:rect r="r" b="b" t="t" l="l"/>
            <a:pathLst>
              <a:path h="1083809" w="1083809">
                <a:moveTo>
                  <a:pt x="1083809" y="1083809"/>
                </a:moveTo>
                <a:lnTo>
                  <a:pt x="0" y="1083809"/>
                </a:lnTo>
                <a:lnTo>
                  <a:pt x="0" y="0"/>
                </a:lnTo>
                <a:lnTo>
                  <a:pt x="1083809" y="0"/>
                </a:lnTo>
                <a:lnTo>
                  <a:pt x="1083809" y="1083809"/>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3" id="13"/>
          <p:cNvSpPr/>
          <p:nvPr/>
        </p:nvSpPr>
        <p:spPr>
          <a:xfrm flipH="false" flipV="false" rot="0">
            <a:off x="16120382" y="-55109"/>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4" id="14"/>
          <p:cNvSpPr/>
          <p:nvPr/>
        </p:nvSpPr>
        <p:spPr>
          <a:xfrm flipH="false" flipV="false" rot="5400000">
            <a:off x="15036573" y="1028700"/>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5" id="15"/>
          <p:cNvSpPr/>
          <p:nvPr/>
        </p:nvSpPr>
        <p:spPr>
          <a:xfrm flipH="false" flipV="false" rot="-10800000">
            <a:off x="16120382" y="2112509"/>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6" id="16"/>
          <p:cNvSpPr/>
          <p:nvPr/>
        </p:nvSpPr>
        <p:spPr>
          <a:xfrm flipH="true" flipV="true" rot="-10800000">
            <a:off x="15036573" y="2112509"/>
            <a:ext cx="1083809" cy="1083809"/>
          </a:xfrm>
          <a:custGeom>
            <a:avLst/>
            <a:gdLst/>
            <a:ahLst/>
            <a:cxnLst/>
            <a:rect r="r" b="b" t="t" l="l"/>
            <a:pathLst>
              <a:path h="1083809" w="1083809">
                <a:moveTo>
                  <a:pt x="1083809" y="1083809"/>
                </a:moveTo>
                <a:lnTo>
                  <a:pt x="0" y="1083809"/>
                </a:lnTo>
                <a:lnTo>
                  <a:pt x="0" y="0"/>
                </a:lnTo>
                <a:lnTo>
                  <a:pt x="1083809" y="0"/>
                </a:lnTo>
                <a:lnTo>
                  <a:pt x="1083809" y="1083809"/>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7" id="17"/>
          <p:cNvSpPr/>
          <p:nvPr/>
        </p:nvSpPr>
        <p:spPr>
          <a:xfrm flipH="true" flipV="true" rot="5400000">
            <a:off x="12770705" y="-55109"/>
            <a:ext cx="1083809" cy="1083809"/>
          </a:xfrm>
          <a:custGeom>
            <a:avLst/>
            <a:gdLst/>
            <a:ahLst/>
            <a:cxnLst/>
            <a:rect r="r" b="b" t="t" l="l"/>
            <a:pathLst>
              <a:path h="1083809" w="1083809">
                <a:moveTo>
                  <a:pt x="1083809" y="1083809"/>
                </a:moveTo>
                <a:lnTo>
                  <a:pt x="0" y="1083809"/>
                </a:lnTo>
                <a:lnTo>
                  <a:pt x="0" y="0"/>
                </a:lnTo>
                <a:lnTo>
                  <a:pt x="1083809" y="0"/>
                </a:lnTo>
                <a:lnTo>
                  <a:pt x="1083809" y="1083809"/>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8" id="18"/>
          <p:cNvSpPr/>
          <p:nvPr/>
        </p:nvSpPr>
        <p:spPr>
          <a:xfrm flipH="true" flipV="true" rot="-10800000">
            <a:off x="12770705" y="1028700"/>
            <a:ext cx="1083809" cy="1083809"/>
          </a:xfrm>
          <a:custGeom>
            <a:avLst/>
            <a:gdLst/>
            <a:ahLst/>
            <a:cxnLst/>
            <a:rect r="r" b="b" t="t" l="l"/>
            <a:pathLst>
              <a:path h="1083809" w="1083809">
                <a:moveTo>
                  <a:pt x="1083809" y="1083809"/>
                </a:moveTo>
                <a:lnTo>
                  <a:pt x="0" y="1083809"/>
                </a:lnTo>
                <a:lnTo>
                  <a:pt x="0" y="0"/>
                </a:lnTo>
                <a:lnTo>
                  <a:pt x="1083809" y="0"/>
                </a:lnTo>
                <a:lnTo>
                  <a:pt x="1083809" y="1083809"/>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9" id="19"/>
          <p:cNvSpPr/>
          <p:nvPr/>
        </p:nvSpPr>
        <p:spPr>
          <a:xfrm flipH="false" flipV="false" rot="-10800000">
            <a:off x="9525" y="7044155"/>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0" id="20"/>
          <p:cNvSpPr/>
          <p:nvPr/>
        </p:nvSpPr>
        <p:spPr>
          <a:xfrm flipH="false" flipV="false" rot="0">
            <a:off x="1083809" y="7072730"/>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1" id="21"/>
          <p:cNvSpPr/>
          <p:nvPr/>
        </p:nvSpPr>
        <p:spPr>
          <a:xfrm flipH="false" flipV="false" rot="0">
            <a:off x="0" y="8156539"/>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2" id="22"/>
          <p:cNvSpPr/>
          <p:nvPr/>
        </p:nvSpPr>
        <p:spPr>
          <a:xfrm flipH="false" flipV="false" rot="-10800000">
            <a:off x="0" y="9240348"/>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3" id="23"/>
          <p:cNvSpPr/>
          <p:nvPr/>
        </p:nvSpPr>
        <p:spPr>
          <a:xfrm flipH="false" flipV="false" rot="-5400000">
            <a:off x="1083809" y="9240348"/>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4" id="24"/>
          <p:cNvSpPr/>
          <p:nvPr/>
        </p:nvSpPr>
        <p:spPr>
          <a:xfrm flipH="false" flipV="false" rot="-10800000">
            <a:off x="3321750" y="9268923"/>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5" id="25"/>
          <p:cNvSpPr/>
          <p:nvPr/>
        </p:nvSpPr>
        <p:spPr>
          <a:xfrm flipH="false" flipV="false" rot="0">
            <a:off x="3321750" y="8185114"/>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6" id="26"/>
          <p:cNvSpPr/>
          <p:nvPr/>
        </p:nvSpPr>
        <p:spPr>
          <a:xfrm flipH="false" flipV="false" rot="5400000">
            <a:off x="4405559" y="9268923"/>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pic>
        <p:nvPicPr>
          <p:cNvPr name="Picture 27" id="27">
            <a:hlinkClick action="ppaction://media"/>
          </p:cNvPr>
          <p:cNvPicPr>
            <a:picLocks noChangeAspect="true"/>
          </p:cNvPicPr>
          <p:nvPr>
            <a:videoFile r:link="rId11"/>
            <p:extLst>
              <p:ext uri="{DAA4B4D4-6D71-4841-9C94-3DE7FCFB9230}">
                <p14:media xmlns:p14="http://schemas.microsoft.com/office/powerpoint/2010/main" r:embed="rId12"/>
              </p:ext>
            </p:extLst>
          </p:nvPr>
        </p:nvPicPr>
        <p:blipFill>
          <a:blip r:embed="rId10"/>
          <a:srcRect l="0" t="0" r="0" b="0"/>
          <a:stretch>
            <a:fillRect/>
          </a:stretch>
        </p:blipFill>
        <p:spPr>
          <a:xfrm flipH="false" flipV="false" rot="0">
            <a:off x="9728845" y="486796"/>
            <a:ext cx="7530455" cy="4235881"/>
          </a:xfrm>
          <a:prstGeom prst="rect">
            <a:avLst/>
          </a:prstGeom>
        </p:spPr>
      </p:pic>
      <p:sp>
        <p:nvSpPr>
          <p:cNvPr name="Freeform 28" id="28"/>
          <p:cNvSpPr/>
          <p:nvPr/>
        </p:nvSpPr>
        <p:spPr>
          <a:xfrm flipH="false" flipV="false" rot="0">
            <a:off x="9755279" y="5542891"/>
            <a:ext cx="7504021" cy="4239361"/>
          </a:xfrm>
          <a:custGeom>
            <a:avLst/>
            <a:gdLst/>
            <a:ahLst/>
            <a:cxnLst/>
            <a:rect r="r" b="b" t="t" l="l"/>
            <a:pathLst>
              <a:path h="4239361" w="7504021">
                <a:moveTo>
                  <a:pt x="0" y="0"/>
                </a:moveTo>
                <a:lnTo>
                  <a:pt x="7504021" y="0"/>
                </a:lnTo>
                <a:lnTo>
                  <a:pt x="7504021" y="4239361"/>
                </a:lnTo>
                <a:lnTo>
                  <a:pt x="0" y="4239361"/>
                </a:lnTo>
                <a:lnTo>
                  <a:pt x="0" y="0"/>
                </a:lnTo>
                <a:close/>
              </a:path>
            </a:pathLst>
          </a:custGeom>
          <a:blipFill>
            <a:blip r:embed="rId13"/>
            <a:stretch>
              <a:fillRect l="0" t="0" r="0" b="0"/>
            </a:stretch>
          </a:blipFill>
        </p:spPr>
      </p:sp>
      <p:sp>
        <p:nvSpPr>
          <p:cNvPr name="TextBox 29" id="29"/>
          <p:cNvSpPr txBox="true"/>
          <p:nvPr/>
        </p:nvSpPr>
        <p:spPr>
          <a:xfrm rot="0">
            <a:off x="541904" y="1251522"/>
            <a:ext cx="7991575" cy="4930775"/>
          </a:xfrm>
          <a:prstGeom prst="rect">
            <a:avLst/>
          </a:prstGeom>
        </p:spPr>
        <p:txBody>
          <a:bodyPr anchor="t" rtlCol="false" tIns="0" lIns="0" bIns="0" rIns="0">
            <a:spAutoFit/>
          </a:bodyPr>
          <a:lstStyle/>
          <a:p>
            <a:pPr algn="just">
              <a:lnSpc>
                <a:spcPts val="4900"/>
              </a:lnSpc>
            </a:pPr>
            <a:r>
              <a:rPr lang="en-US" sz="3500">
                <a:solidFill>
                  <a:srgbClr val="000000"/>
                </a:solidFill>
                <a:latin typeface="Muli"/>
              </a:rPr>
              <a:t>Tower Defense là một dạng game chiến thuật thời gian thực, trong đó người chơi phải xây dựng các tháp phòng thủ và chiến đấu chống lại các đợt tấn công của kẻ thù. Sự kết hợp giữa yếu tố chiến thuật, xây dựng, và phản ứng nhanh nhạy tạo nên sức hấp dẫn đặc biệt của thể loại này.</a:t>
            </a:r>
          </a:p>
        </p:txBody>
      </p:sp>
    </p:spTree>
  </p:cSld>
  <p:clrMapOvr>
    <a:masterClrMapping/>
  </p:clrMapOvr>
  <p:timing>
    <p:tnLst>
      <p:par>
        <p:cTn dur="indefinite" restart="never" nodeType="tmRoot">
          <p:childTnLst>
            <p:video>
              <p:cMediaNode vol="0">
                <p:cTn fill="hold" display="false">
                  <p:stCondLst>
                    <p:cond delay="indefinite"/>
                  </p:stCondLst>
                </p:cTn>
                <p:tgtEl>
                  <p:spTgt spid="27"/>
                </p:tgtEl>
              </p:cMediaNode>
            </p:video>
          </p:childTnLst>
        </p:cTn>
      </p:par>
    </p:tnLst>
  </p:timing>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18107"/>
            <a:ext cx="8731236" cy="10305107"/>
          </a:xfrm>
          <a:custGeom>
            <a:avLst/>
            <a:gdLst/>
            <a:ahLst/>
            <a:cxnLst/>
            <a:rect r="r" b="b" t="t" l="l"/>
            <a:pathLst>
              <a:path h="10305107" w="8731236">
                <a:moveTo>
                  <a:pt x="0" y="0"/>
                </a:moveTo>
                <a:lnTo>
                  <a:pt x="8731236" y="0"/>
                </a:lnTo>
                <a:lnTo>
                  <a:pt x="8731236" y="10305107"/>
                </a:lnTo>
                <a:lnTo>
                  <a:pt x="0" y="10305107"/>
                </a:lnTo>
                <a:lnTo>
                  <a:pt x="0" y="0"/>
                </a:lnTo>
                <a:close/>
              </a:path>
            </a:pathLst>
          </a:custGeom>
          <a:blipFill>
            <a:blip r:embed="rId2">
              <a:alphaModFix amt="30000"/>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2481521" y="3996261"/>
            <a:ext cx="7105486" cy="1027869"/>
            <a:chOff x="0" y="0"/>
            <a:chExt cx="1871404" cy="270714"/>
          </a:xfrm>
        </p:grpSpPr>
        <p:sp>
          <p:nvSpPr>
            <p:cNvPr name="Freeform 4" id="4"/>
            <p:cNvSpPr/>
            <p:nvPr/>
          </p:nvSpPr>
          <p:spPr>
            <a:xfrm flipH="false" flipV="false" rot="0">
              <a:off x="0" y="0"/>
              <a:ext cx="1871404" cy="270714"/>
            </a:xfrm>
            <a:custGeom>
              <a:avLst/>
              <a:gdLst/>
              <a:ahLst/>
              <a:cxnLst/>
              <a:rect r="r" b="b" t="t" l="l"/>
              <a:pathLst>
                <a:path h="270714" w="1871404">
                  <a:moveTo>
                    <a:pt x="55568" y="0"/>
                  </a:moveTo>
                  <a:lnTo>
                    <a:pt x="1815836" y="0"/>
                  </a:lnTo>
                  <a:cubicBezTo>
                    <a:pt x="1846525" y="0"/>
                    <a:pt x="1871404" y="24879"/>
                    <a:pt x="1871404" y="55568"/>
                  </a:cubicBezTo>
                  <a:lnTo>
                    <a:pt x="1871404" y="215146"/>
                  </a:lnTo>
                  <a:cubicBezTo>
                    <a:pt x="1871404" y="245836"/>
                    <a:pt x="1846525" y="270714"/>
                    <a:pt x="1815836" y="270714"/>
                  </a:cubicBezTo>
                  <a:lnTo>
                    <a:pt x="55568" y="270714"/>
                  </a:lnTo>
                  <a:cubicBezTo>
                    <a:pt x="24879" y="270714"/>
                    <a:pt x="0" y="245836"/>
                    <a:pt x="0" y="215146"/>
                  </a:cubicBezTo>
                  <a:lnTo>
                    <a:pt x="0" y="55568"/>
                  </a:lnTo>
                  <a:cubicBezTo>
                    <a:pt x="0" y="24879"/>
                    <a:pt x="24879" y="0"/>
                    <a:pt x="55568" y="0"/>
                  </a:cubicBezTo>
                  <a:close/>
                </a:path>
              </a:pathLst>
            </a:custGeom>
            <a:solidFill>
              <a:srgbClr val="227C9D"/>
            </a:solidFill>
          </p:spPr>
        </p:sp>
        <p:sp>
          <p:nvSpPr>
            <p:cNvPr name="TextBox 5" id="5"/>
            <p:cNvSpPr txBox="true"/>
            <p:nvPr/>
          </p:nvSpPr>
          <p:spPr>
            <a:xfrm>
              <a:off x="0" y="19050"/>
              <a:ext cx="1871404" cy="251664"/>
            </a:xfrm>
            <a:prstGeom prst="rect">
              <a:avLst/>
            </a:prstGeom>
          </p:spPr>
          <p:txBody>
            <a:bodyPr anchor="ctr" rtlCol="false" tIns="50800" lIns="50800" bIns="50800" rIns="50800"/>
            <a:lstStyle/>
            <a:p>
              <a:pPr algn="ctr">
                <a:lnSpc>
                  <a:spcPts val="2553"/>
                </a:lnSpc>
              </a:pPr>
            </a:p>
          </p:txBody>
        </p:sp>
      </p:grpSp>
      <p:grpSp>
        <p:nvGrpSpPr>
          <p:cNvPr name="Group 6" id="6"/>
          <p:cNvGrpSpPr/>
          <p:nvPr/>
        </p:nvGrpSpPr>
        <p:grpSpPr>
          <a:xfrm rot="0">
            <a:off x="2481521" y="6015146"/>
            <a:ext cx="7105486" cy="1027869"/>
            <a:chOff x="0" y="0"/>
            <a:chExt cx="1871404" cy="270714"/>
          </a:xfrm>
        </p:grpSpPr>
        <p:sp>
          <p:nvSpPr>
            <p:cNvPr name="Freeform 7" id="7"/>
            <p:cNvSpPr/>
            <p:nvPr/>
          </p:nvSpPr>
          <p:spPr>
            <a:xfrm flipH="false" flipV="false" rot="0">
              <a:off x="0" y="0"/>
              <a:ext cx="1871404" cy="270714"/>
            </a:xfrm>
            <a:custGeom>
              <a:avLst/>
              <a:gdLst/>
              <a:ahLst/>
              <a:cxnLst/>
              <a:rect r="r" b="b" t="t" l="l"/>
              <a:pathLst>
                <a:path h="270714" w="1871404">
                  <a:moveTo>
                    <a:pt x="55568" y="0"/>
                  </a:moveTo>
                  <a:lnTo>
                    <a:pt x="1815836" y="0"/>
                  </a:lnTo>
                  <a:cubicBezTo>
                    <a:pt x="1846525" y="0"/>
                    <a:pt x="1871404" y="24879"/>
                    <a:pt x="1871404" y="55568"/>
                  </a:cubicBezTo>
                  <a:lnTo>
                    <a:pt x="1871404" y="215146"/>
                  </a:lnTo>
                  <a:cubicBezTo>
                    <a:pt x="1871404" y="245836"/>
                    <a:pt x="1846525" y="270714"/>
                    <a:pt x="1815836" y="270714"/>
                  </a:cubicBezTo>
                  <a:lnTo>
                    <a:pt x="55568" y="270714"/>
                  </a:lnTo>
                  <a:cubicBezTo>
                    <a:pt x="24879" y="270714"/>
                    <a:pt x="0" y="245836"/>
                    <a:pt x="0" y="215146"/>
                  </a:cubicBezTo>
                  <a:lnTo>
                    <a:pt x="0" y="55568"/>
                  </a:lnTo>
                  <a:cubicBezTo>
                    <a:pt x="0" y="24879"/>
                    <a:pt x="24879" y="0"/>
                    <a:pt x="55568" y="0"/>
                  </a:cubicBezTo>
                  <a:close/>
                </a:path>
              </a:pathLst>
            </a:custGeom>
            <a:solidFill>
              <a:srgbClr val="227C9D"/>
            </a:solidFill>
          </p:spPr>
        </p:sp>
        <p:sp>
          <p:nvSpPr>
            <p:cNvPr name="TextBox 8" id="8"/>
            <p:cNvSpPr txBox="true"/>
            <p:nvPr/>
          </p:nvSpPr>
          <p:spPr>
            <a:xfrm>
              <a:off x="0" y="19050"/>
              <a:ext cx="1871404" cy="251664"/>
            </a:xfrm>
            <a:prstGeom prst="rect">
              <a:avLst/>
            </a:prstGeom>
          </p:spPr>
          <p:txBody>
            <a:bodyPr anchor="ctr" rtlCol="false" tIns="50800" lIns="50800" bIns="50800" rIns="50800"/>
            <a:lstStyle/>
            <a:p>
              <a:pPr algn="ctr">
                <a:lnSpc>
                  <a:spcPts val="2553"/>
                </a:lnSpc>
              </a:pPr>
            </a:p>
          </p:txBody>
        </p:sp>
      </p:grpSp>
      <p:sp>
        <p:nvSpPr>
          <p:cNvPr name="Freeform 9" id="9"/>
          <p:cNvSpPr/>
          <p:nvPr/>
        </p:nvSpPr>
        <p:spPr>
          <a:xfrm flipH="false" flipV="false" rot="-10800000">
            <a:off x="9525" y="8243164"/>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1083809" y="8271739"/>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1" id="11"/>
          <p:cNvSpPr/>
          <p:nvPr/>
        </p:nvSpPr>
        <p:spPr>
          <a:xfrm flipH="false" flipV="false" rot="0">
            <a:off x="0" y="9355548"/>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2" id="12"/>
          <p:cNvSpPr/>
          <p:nvPr/>
        </p:nvSpPr>
        <p:spPr>
          <a:xfrm flipH="false" flipV="false" rot="0">
            <a:off x="3321750" y="9384123"/>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3" id="13"/>
          <p:cNvSpPr/>
          <p:nvPr/>
        </p:nvSpPr>
        <p:spPr>
          <a:xfrm flipH="false" flipV="false" rot="0">
            <a:off x="17204191" y="8137489"/>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4" id="14"/>
          <p:cNvSpPr/>
          <p:nvPr/>
        </p:nvSpPr>
        <p:spPr>
          <a:xfrm flipH="false" flipV="false" rot="0">
            <a:off x="17204191" y="9221298"/>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5" id="15"/>
          <p:cNvSpPr/>
          <p:nvPr/>
        </p:nvSpPr>
        <p:spPr>
          <a:xfrm flipH="false" flipV="false" rot="0">
            <a:off x="16120382" y="7053680"/>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6" id="16"/>
          <p:cNvSpPr/>
          <p:nvPr/>
        </p:nvSpPr>
        <p:spPr>
          <a:xfrm flipH="false" flipV="false" rot="0">
            <a:off x="16120382" y="8137489"/>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7" id="17"/>
          <p:cNvSpPr/>
          <p:nvPr/>
        </p:nvSpPr>
        <p:spPr>
          <a:xfrm flipH="false" flipV="false" rot="5400000">
            <a:off x="15036573" y="9221298"/>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8" id="18"/>
          <p:cNvSpPr/>
          <p:nvPr/>
        </p:nvSpPr>
        <p:spPr>
          <a:xfrm flipH="true" flipV="true" rot="5400000">
            <a:off x="13854514" y="9221298"/>
            <a:ext cx="1083809" cy="1083809"/>
          </a:xfrm>
          <a:custGeom>
            <a:avLst/>
            <a:gdLst/>
            <a:ahLst/>
            <a:cxnLst/>
            <a:rect r="r" b="b" t="t" l="l"/>
            <a:pathLst>
              <a:path h="1083809" w="1083809">
                <a:moveTo>
                  <a:pt x="1083809" y="1083809"/>
                </a:moveTo>
                <a:lnTo>
                  <a:pt x="0" y="1083809"/>
                </a:lnTo>
                <a:lnTo>
                  <a:pt x="0" y="0"/>
                </a:lnTo>
                <a:lnTo>
                  <a:pt x="1083809" y="0"/>
                </a:lnTo>
                <a:lnTo>
                  <a:pt x="1083809" y="1083809"/>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9" id="19"/>
          <p:cNvSpPr/>
          <p:nvPr/>
        </p:nvSpPr>
        <p:spPr>
          <a:xfrm flipH="true" flipV="true" rot="-10800000">
            <a:off x="12770705" y="9221298"/>
            <a:ext cx="1083809" cy="1083809"/>
          </a:xfrm>
          <a:custGeom>
            <a:avLst/>
            <a:gdLst/>
            <a:ahLst/>
            <a:cxnLst/>
            <a:rect r="r" b="b" t="t" l="l"/>
            <a:pathLst>
              <a:path h="1083809" w="1083809">
                <a:moveTo>
                  <a:pt x="1083809" y="1083809"/>
                </a:moveTo>
                <a:lnTo>
                  <a:pt x="0" y="1083809"/>
                </a:lnTo>
                <a:lnTo>
                  <a:pt x="0" y="0"/>
                </a:lnTo>
                <a:lnTo>
                  <a:pt x="1083809" y="0"/>
                </a:lnTo>
                <a:lnTo>
                  <a:pt x="1083809" y="1083809"/>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20" id="20"/>
          <p:cNvGrpSpPr/>
          <p:nvPr/>
        </p:nvGrpSpPr>
        <p:grpSpPr>
          <a:xfrm rot="0">
            <a:off x="2481521" y="1977377"/>
            <a:ext cx="7105486" cy="1027869"/>
            <a:chOff x="0" y="0"/>
            <a:chExt cx="1871404" cy="270714"/>
          </a:xfrm>
        </p:grpSpPr>
        <p:sp>
          <p:nvSpPr>
            <p:cNvPr name="Freeform 21" id="21"/>
            <p:cNvSpPr/>
            <p:nvPr/>
          </p:nvSpPr>
          <p:spPr>
            <a:xfrm flipH="false" flipV="false" rot="0">
              <a:off x="0" y="0"/>
              <a:ext cx="1871404" cy="270714"/>
            </a:xfrm>
            <a:custGeom>
              <a:avLst/>
              <a:gdLst/>
              <a:ahLst/>
              <a:cxnLst/>
              <a:rect r="r" b="b" t="t" l="l"/>
              <a:pathLst>
                <a:path h="270714" w="1871404">
                  <a:moveTo>
                    <a:pt x="55568" y="0"/>
                  </a:moveTo>
                  <a:lnTo>
                    <a:pt x="1815836" y="0"/>
                  </a:lnTo>
                  <a:cubicBezTo>
                    <a:pt x="1846525" y="0"/>
                    <a:pt x="1871404" y="24879"/>
                    <a:pt x="1871404" y="55568"/>
                  </a:cubicBezTo>
                  <a:lnTo>
                    <a:pt x="1871404" y="215146"/>
                  </a:lnTo>
                  <a:cubicBezTo>
                    <a:pt x="1871404" y="245836"/>
                    <a:pt x="1846525" y="270714"/>
                    <a:pt x="1815836" y="270714"/>
                  </a:cubicBezTo>
                  <a:lnTo>
                    <a:pt x="55568" y="270714"/>
                  </a:lnTo>
                  <a:cubicBezTo>
                    <a:pt x="24879" y="270714"/>
                    <a:pt x="0" y="245836"/>
                    <a:pt x="0" y="215146"/>
                  </a:cubicBezTo>
                  <a:lnTo>
                    <a:pt x="0" y="55568"/>
                  </a:lnTo>
                  <a:cubicBezTo>
                    <a:pt x="0" y="24879"/>
                    <a:pt x="24879" y="0"/>
                    <a:pt x="55568" y="0"/>
                  </a:cubicBezTo>
                  <a:close/>
                </a:path>
              </a:pathLst>
            </a:custGeom>
            <a:solidFill>
              <a:srgbClr val="227C9D"/>
            </a:solidFill>
          </p:spPr>
        </p:sp>
        <p:sp>
          <p:nvSpPr>
            <p:cNvPr name="TextBox 22" id="22"/>
            <p:cNvSpPr txBox="true"/>
            <p:nvPr/>
          </p:nvSpPr>
          <p:spPr>
            <a:xfrm>
              <a:off x="0" y="19050"/>
              <a:ext cx="1871404" cy="251664"/>
            </a:xfrm>
            <a:prstGeom prst="rect">
              <a:avLst/>
            </a:prstGeom>
          </p:spPr>
          <p:txBody>
            <a:bodyPr anchor="ctr" rtlCol="false" tIns="50800" lIns="50800" bIns="50800" rIns="50800"/>
            <a:lstStyle/>
            <a:p>
              <a:pPr algn="ctr">
                <a:lnSpc>
                  <a:spcPts val="2553"/>
                </a:lnSpc>
              </a:pPr>
            </a:p>
          </p:txBody>
        </p:sp>
      </p:grpSp>
      <p:sp>
        <p:nvSpPr>
          <p:cNvPr name="Freeform 23" id="23"/>
          <p:cNvSpPr/>
          <p:nvPr/>
        </p:nvSpPr>
        <p:spPr>
          <a:xfrm flipH="false" flipV="false" rot="0">
            <a:off x="11568418" y="1028700"/>
            <a:ext cx="4010060" cy="8229600"/>
          </a:xfrm>
          <a:custGeom>
            <a:avLst/>
            <a:gdLst/>
            <a:ahLst/>
            <a:cxnLst/>
            <a:rect r="r" b="b" t="t" l="l"/>
            <a:pathLst>
              <a:path h="8229600" w="4010060">
                <a:moveTo>
                  <a:pt x="0" y="0"/>
                </a:moveTo>
                <a:lnTo>
                  <a:pt x="4010060" y="0"/>
                </a:lnTo>
                <a:lnTo>
                  <a:pt x="4010060" y="8229600"/>
                </a:lnTo>
                <a:lnTo>
                  <a:pt x="0" y="822960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24" id="24"/>
          <p:cNvSpPr txBox="true"/>
          <p:nvPr/>
        </p:nvSpPr>
        <p:spPr>
          <a:xfrm rot="0">
            <a:off x="2825091" y="2254774"/>
            <a:ext cx="6761916" cy="539750"/>
          </a:xfrm>
          <a:prstGeom prst="rect">
            <a:avLst/>
          </a:prstGeom>
        </p:spPr>
        <p:txBody>
          <a:bodyPr anchor="t" rtlCol="false" tIns="0" lIns="0" bIns="0" rIns="0">
            <a:spAutoFit/>
          </a:bodyPr>
          <a:lstStyle/>
          <a:p>
            <a:pPr>
              <a:lnSpc>
                <a:spcPts val="4000"/>
              </a:lnSpc>
            </a:pPr>
            <a:r>
              <a:rPr lang="en-US" sz="4000">
                <a:solidFill>
                  <a:srgbClr val="FFFFFF"/>
                </a:solidFill>
                <a:latin typeface="Kollektif Bold"/>
              </a:rPr>
              <a:t>01 - THIẾT KẾ ĐỐI TƯỢNG</a:t>
            </a:r>
          </a:p>
        </p:txBody>
      </p:sp>
      <p:sp>
        <p:nvSpPr>
          <p:cNvPr name="TextBox 25" id="25"/>
          <p:cNvSpPr txBox="true"/>
          <p:nvPr/>
        </p:nvSpPr>
        <p:spPr>
          <a:xfrm rot="0">
            <a:off x="2825091" y="4273658"/>
            <a:ext cx="6521189" cy="539750"/>
          </a:xfrm>
          <a:prstGeom prst="rect">
            <a:avLst/>
          </a:prstGeom>
        </p:spPr>
        <p:txBody>
          <a:bodyPr anchor="t" rtlCol="false" tIns="0" lIns="0" bIns="0" rIns="0">
            <a:spAutoFit/>
          </a:bodyPr>
          <a:lstStyle/>
          <a:p>
            <a:pPr>
              <a:lnSpc>
                <a:spcPts val="4000"/>
              </a:lnSpc>
            </a:pPr>
            <a:r>
              <a:rPr lang="en-US" sz="4000">
                <a:solidFill>
                  <a:srgbClr val="FFFFFF"/>
                </a:solidFill>
                <a:latin typeface="Kollektif Bold"/>
              </a:rPr>
              <a:t>02 - KẾT QUẢ ĐẠT ĐƯỢC</a:t>
            </a:r>
          </a:p>
        </p:txBody>
      </p:sp>
      <p:sp>
        <p:nvSpPr>
          <p:cNvPr name="TextBox 26" id="26"/>
          <p:cNvSpPr txBox="true"/>
          <p:nvPr/>
        </p:nvSpPr>
        <p:spPr>
          <a:xfrm rot="0">
            <a:off x="2825091" y="6292542"/>
            <a:ext cx="6617480" cy="539750"/>
          </a:xfrm>
          <a:prstGeom prst="rect">
            <a:avLst/>
          </a:prstGeom>
        </p:spPr>
        <p:txBody>
          <a:bodyPr anchor="t" rtlCol="false" tIns="0" lIns="0" bIns="0" rIns="0">
            <a:spAutoFit/>
          </a:bodyPr>
          <a:lstStyle/>
          <a:p>
            <a:pPr>
              <a:lnSpc>
                <a:spcPts val="4000"/>
              </a:lnSpc>
            </a:pPr>
            <a:r>
              <a:rPr lang="en-US" sz="4000">
                <a:solidFill>
                  <a:srgbClr val="FFFFFF"/>
                </a:solidFill>
                <a:latin typeface="Kollektif Bold"/>
              </a:rPr>
              <a:t>03 - CẢI THIỆN, NÂNG CẤP</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235253" y="5562389"/>
            <a:ext cx="9085825" cy="2505156"/>
            <a:chOff x="0" y="0"/>
            <a:chExt cx="2392974" cy="659794"/>
          </a:xfrm>
        </p:grpSpPr>
        <p:sp>
          <p:nvSpPr>
            <p:cNvPr name="Freeform 3" id="3"/>
            <p:cNvSpPr/>
            <p:nvPr/>
          </p:nvSpPr>
          <p:spPr>
            <a:xfrm flipH="false" flipV="false" rot="0">
              <a:off x="0" y="0"/>
              <a:ext cx="2392974" cy="659794"/>
            </a:xfrm>
            <a:custGeom>
              <a:avLst/>
              <a:gdLst/>
              <a:ahLst/>
              <a:cxnLst/>
              <a:rect r="r" b="b" t="t" l="l"/>
              <a:pathLst>
                <a:path h="659794" w="2392974">
                  <a:moveTo>
                    <a:pt x="43456" y="0"/>
                  </a:moveTo>
                  <a:lnTo>
                    <a:pt x="2349518" y="0"/>
                  </a:lnTo>
                  <a:cubicBezTo>
                    <a:pt x="2373518" y="0"/>
                    <a:pt x="2392974" y="19456"/>
                    <a:pt x="2392974" y="43456"/>
                  </a:cubicBezTo>
                  <a:lnTo>
                    <a:pt x="2392974" y="616338"/>
                  </a:lnTo>
                  <a:cubicBezTo>
                    <a:pt x="2392974" y="640338"/>
                    <a:pt x="2373518" y="659794"/>
                    <a:pt x="2349518" y="659794"/>
                  </a:cubicBezTo>
                  <a:lnTo>
                    <a:pt x="43456" y="659794"/>
                  </a:lnTo>
                  <a:cubicBezTo>
                    <a:pt x="19456" y="659794"/>
                    <a:pt x="0" y="640338"/>
                    <a:pt x="0" y="616338"/>
                  </a:cubicBezTo>
                  <a:lnTo>
                    <a:pt x="0" y="43456"/>
                  </a:lnTo>
                  <a:cubicBezTo>
                    <a:pt x="0" y="19456"/>
                    <a:pt x="19456" y="0"/>
                    <a:pt x="43456" y="0"/>
                  </a:cubicBezTo>
                  <a:close/>
                </a:path>
              </a:pathLst>
            </a:custGeom>
            <a:solidFill>
              <a:srgbClr val="A3D1E1"/>
            </a:solidFill>
          </p:spPr>
        </p:sp>
        <p:sp>
          <p:nvSpPr>
            <p:cNvPr name="TextBox 4" id="4"/>
            <p:cNvSpPr txBox="true"/>
            <p:nvPr/>
          </p:nvSpPr>
          <p:spPr>
            <a:xfrm>
              <a:off x="0" y="19050"/>
              <a:ext cx="2392974" cy="640744"/>
            </a:xfrm>
            <a:prstGeom prst="rect">
              <a:avLst/>
            </a:prstGeom>
          </p:spPr>
          <p:txBody>
            <a:bodyPr anchor="ctr" rtlCol="false" tIns="50800" lIns="50800" bIns="50800" rIns="50800"/>
            <a:lstStyle/>
            <a:p>
              <a:pPr algn="ctr">
                <a:lnSpc>
                  <a:spcPts val="2553"/>
                </a:lnSpc>
              </a:pPr>
            </a:p>
          </p:txBody>
        </p:sp>
      </p:grpSp>
      <p:grpSp>
        <p:nvGrpSpPr>
          <p:cNvPr name="Group 5" id="5"/>
          <p:cNvGrpSpPr/>
          <p:nvPr/>
        </p:nvGrpSpPr>
        <p:grpSpPr>
          <a:xfrm rot="2700000">
            <a:off x="-2693793" y="7510422"/>
            <a:ext cx="7415398" cy="3565095"/>
            <a:chOff x="0" y="0"/>
            <a:chExt cx="660400" cy="317500"/>
          </a:xfrm>
        </p:grpSpPr>
        <p:sp>
          <p:nvSpPr>
            <p:cNvPr name="Freeform 6" id="6"/>
            <p:cNvSpPr/>
            <p:nvPr/>
          </p:nvSpPr>
          <p:spPr>
            <a:xfrm flipH="false" flipV="false" rot="0">
              <a:off x="0" y="0"/>
              <a:ext cx="660400" cy="317500"/>
            </a:xfrm>
            <a:custGeom>
              <a:avLst/>
              <a:gdLst/>
              <a:ahLst/>
              <a:cxnLst/>
              <a:rect r="r" b="b" t="t" l="l"/>
              <a:pathLst>
                <a:path h="3175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8CA9AD"/>
              </a:solidFill>
              <a:prstDash val="solid"/>
              <a:miter/>
            </a:ln>
          </p:spPr>
        </p:sp>
        <p:sp>
          <p:nvSpPr>
            <p:cNvPr name="TextBox 7" id="7"/>
            <p:cNvSpPr txBox="true"/>
            <p:nvPr/>
          </p:nvSpPr>
          <p:spPr>
            <a:xfrm>
              <a:off x="0" y="146050"/>
              <a:ext cx="660400" cy="171450"/>
            </a:xfrm>
            <a:prstGeom prst="rect">
              <a:avLst/>
            </a:prstGeom>
          </p:spPr>
          <p:txBody>
            <a:bodyPr anchor="ctr" rtlCol="false" tIns="50800" lIns="50800" bIns="50800" rIns="50800"/>
            <a:lstStyle/>
            <a:p>
              <a:pPr algn="ctr">
                <a:lnSpc>
                  <a:spcPts val="2553"/>
                </a:lnSpc>
              </a:pPr>
            </a:p>
          </p:txBody>
        </p:sp>
      </p:grpSp>
      <p:grpSp>
        <p:nvGrpSpPr>
          <p:cNvPr name="Group 8" id="8"/>
          <p:cNvGrpSpPr/>
          <p:nvPr/>
        </p:nvGrpSpPr>
        <p:grpSpPr>
          <a:xfrm rot="-2700000">
            <a:off x="14034654" y="-4091495"/>
            <a:ext cx="7415398" cy="3565095"/>
            <a:chOff x="0" y="0"/>
            <a:chExt cx="660400" cy="317500"/>
          </a:xfrm>
        </p:grpSpPr>
        <p:sp>
          <p:nvSpPr>
            <p:cNvPr name="Freeform 9" id="9"/>
            <p:cNvSpPr/>
            <p:nvPr/>
          </p:nvSpPr>
          <p:spPr>
            <a:xfrm flipH="false" flipV="false" rot="0">
              <a:off x="0" y="0"/>
              <a:ext cx="660400" cy="317500"/>
            </a:xfrm>
            <a:custGeom>
              <a:avLst/>
              <a:gdLst/>
              <a:ahLst/>
              <a:cxnLst/>
              <a:rect r="r" b="b" t="t" l="l"/>
              <a:pathLst>
                <a:path h="3175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8CA9AD"/>
              </a:solidFill>
              <a:prstDash val="solid"/>
              <a:miter/>
            </a:ln>
          </p:spPr>
        </p:sp>
        <p:sp>
          <p:nvSpPr>
            <p:cNvPr name="TextBox 10" id="10"/>
            <p:cNvSpPr txBox="true"/>
            <p:nvPr/>
          </p:nvSpPr>
          <p:spPr>
            <a:xfrm>
              <a:off x="0" y="146050"/>
              <a:ext cx="660400" cy="171450"/>
            </a:xfrm>
            <a:prstGeom prst="rect">
              <a:avLst/>
            </a:prstGeom>
          </p:spPr>
          <p:txBody>
            <a:bodyPr anchor="ctr" rtlCol="false" tIns="50800" lIns="50800" bIns="50800" rIns="50800"/>
            <a:lstStyle/>
            <a:p>
              <a:pPr algn="ctr">
                <a:lnSpc>
                  <a:spcPts val="2553"/>
                </a:lnSpc>
              </a:pPr>
            </a:p>
          </p:txBody>
        </p:sp>
      </p:grpSp>
      <p:sp>
        <p:nvSpPr>
          <p:cNvPr name="AutoShape 11" id="11"/>
          <p:cNvSpPr/>
          <p:nvPr/>
        </p:nvSpPr>
        <p:spPr>
          <a:xfrm flipV="true">
            <a:off x="16779354" y="-3323851"/>
            <a:ext cx="5132702" cy="5185216"/>
          </a:xfrm>
          <a:prstGeom prst="line">
            <a:avLst/>
          </a:prstGeom>
          <a:ln cap="flat" w="28575">
            <a:solidFill>
              <a:srgbClr val="8CA9AD"/>
            </a:solidFill>
            <a:prstDash val="solid"/>
            <a:headEnd type="none" len="sm" w="sm"/>
            <a:tailEnd type="none" len="sm" w="sm"/>
          </a:ln>
        </p:spPr>
      </p:sp>
      <p:sp>
        <p:nvSpPr>
          <p:cNvPr name="AutoShape 12" id="12"/>
          <p:cNvSpPr/>
          <p:nvPr/>
        </p:nvSpPr>
        <p:spPr>
          <a:xfrm flipV="true">
            <a:off x="17092031" y="-2963542"/>
            <a:ext cx="5038853" cy="5038853"/>
          </a:xfrm>
          <a:prstGeom prst="line">
            <a:avLst/>
          </a:prstGeom>
          <a:ln cap="flat" w="28575">
            <a:solidFill>
              <a:srgbClr val="8CA9AD"/>
            </a:solidFill>
            <a:prstDash val="solid"/>
            <a:headEnd type="none" len="sm" w="sm"/>
            <a:tailEnd type="none" len="sm" w="sm"/>
          </a:ln>
        </p:spPr>
      </p:sp>
      <p:sp>
        <p:nvSpPr>
          <p:cNvPr name="AutoShape 13" id="13"/>
          <p:cNvSpPr/>
          <p:nvPr/>
        </p:nvSpPr>
        <p:spPr>
          <a:xfrm flipV="true">
            <a:off x="17450501" y="-2612228"/>
            <a:ext cx="4867141" cy="4867141"/>
          </a:xfrm>
          <a:prstGeom prst="line">
            <a:avLst/>
          </a:prstGeom>
          <a:ln cap="flat" w="28575">
            <a:solidFill>
              <a:srgbClr val="8CA9AD"/>
            </a:solidFill>
            <a:prstDash val="solid"/>
            <a:headEnd type="none" len="sm" w="sm"/>
            <a:tailEnd type="none" len="sm" w="sm"/>
          </a:ln>
        </p:spPr>
      </p:sp>
      <p:sp>
        <p:nvSpPr>
          <p:cNvPr name="AutoShape 14" id="14"/>
          <p:cNvSpPr/>
          <p:nvPr/>
        </p:nvSpPr>
        <p:spPr>
          <a:xfrm flipV="true">
            <a:off x="17836769" y="-2308948"/>
            <a:ext cx="4690515" cy="4690515"/>
          </a:xfrm>
          <a:prstGeom prst="line">
            <a:avLst/>
          </a:prstGeom>
          <a:ln cap="flat" w="28575">
            <a:solidFill>
              <a:srgbClr val="8CA9AD"/>
            </a:solidFill>
            <a:prstDash val="solid"/>
            <a:headEnd type="none" len="sm" w="sm"/>
            <a:tailEnd type="none" len="sm" w="sm"/>
          </a:ln>
        </p:spPr>
      </p:sp>
      <p:sp>
        <p:nvSpPr>
          <p:cNvPr name="AutoShape 15" id="15"/>
          <p:cNvSpPr/>
          <p:nvPr/>
        </p:nvSpPr>
        <p:spPr>
          <a:xfrm flipV="true">
            <a:off x="18276445" y="-1822252"/>
            <a:ext cx="4347674" cy="4347674"/>
          </a:xfrm>
          <a:prstGeom prst="line">
            <a:avLst/>
          </a:prstGeom>
          <a:ln cap="flat" w="28575">
            <a:solidFill>
              <a:srgbClr val="8CA9AD"/>
            </a:solidFill>
            <a:prstDash val="solid"/>
            <a:headEnd type="none" len="sm" w="sm"/>
            <a:tailEnd type="none" len="sm" w="sm"/>
          </a:ln>
        </p:spPr>
      </p:sp>
      <p:sp>
        <p:nvSpPr>
          <p:cNvPr name="Freeform 16" id="16"/>
          <p:cNvSpPr/>
          <p:nvPr/>
        </p:nvSpPr>
        <p:spPr>
          <a:xfrm flipH="false" flipV="false" rot="0">
            <a:off x="12614970" y="1854548"/>
            <a:ext cx="3531535" cy="7112463"/>
          </a:xfrm>
          <a:custGeom>
            <a:avLst/>
            <a:gdLst/>
            <a:ahLst/>
            <a:cxnLst/>
            <a:rect r="r" b="b" t="t" l="l"/>
            <a:pathLst>
              <a:path h="7112463" w="3531535">
                <a:moveTo>
                  <a:pt x="0" y="0"/>
                </a:moveTo>
                <a:lnTo>
                  <a:pt x="3531536" y="0"/>
                </a:lnTo>
                <a:lnTo>
                  <a:pt x="3531536" y="7112462"/>
                </a:lnTo>
                <a:lnTo>
                  <a:pt x="0" y="7112462"/>
                </a:lnTo>
                <a:lnTo>
                  <a:pt x="0" y="0"/>
                </a:lnTo>
                <a:close/>
              </a:path>
            </a:pathLst>
          </a:custGeom>
          <a:blipFill>
            <a:blip r:embed="rId2"/>
            <a:stretch>
              <a:fillRect l="0" t="0" r="0" b="0"/>
            </a:stretch>
          </a:blipFill>
        </p:spPr>
      </p:sp>
      <p:grpSp>
        <p:nvGrpSpPr>
          <p:cNvPr name="Group 17" id="17"/>
          <p:cNvGrpSpPr/>
          <p:nvPr/>
        </p:nvGrpSpPr>
        <p:grpSpPr>
          <a:xfrm rot="0">
            <a:off x="684091" y="833496"/>
            <a:ext cx="7105486" cy="1027869"/>
            <a:chOff x="0" y="0"/>
            <a:chExt cx="1871404" cy="270714"/>
          </a:xfrm>
        </p:grpSpPr>
        <p:sp>
          <p:nvSpPr>
            <p:cNvPr name="Freeform 18" id="18"/>
            <p:cNvSpPr/>
            <p:nvPr/>
          </p:nvSpPr>
          <p:spPr>
            <a:xfrm flipH="false" flipV="false" rot="0">
              <a:off x="0" y="0"/>
              <a:ext cx="1871404" cy="270714"/>
            </a:xfrm>
            <a:custGeom>
              <a:avLst/>
              <a:gdLst/>
              <a:ahLst/>
              <a:cxnLst/>
              <a:rect r="r" b="b" t="t" l="l"/>
              <a:pathLst>
                <a:path h="270714" w="1871404">
                  <a:moveTo>
                    <a:pt x="55568" y="0"/>
                  </a:moveTo>
                  <a:lnTo>
                    <a:pt x="1815836" y="0"/>
                  </a:lnTo>
                  <a:cubicBezTo>
                    <a:pt x="1846525" y="0"/>
                    <a:pt x="1871404" y="24879"/>
                    <a:pt x="1871404" y="55568"/>
                  </a:cubicBezTo>
                  <a:lnTo>
                    <a:pt x="1871404" y="215146"/>
                  </a:lnTo>
                  <a:cubicBezTo>
                    <a:pt x="1871404" y="245836"/>
                    <a:pt x="1846525" y="270714"/>
                    <a:pt x="1815836" y="270714"/>
                  </a:cubicBezTo>
                  <a:lnTo>
                    <a:pt x="55568" y="270714"/>
                  </a:lnTo>
                  <a:cubicBezTo>
                    <a:pt x="24879" y="270714"/>
                    <a:pt x="0" y="245836"/>
                    <a:pt x="0" y="215146"/>
                  </a:cubicBezTo>
                  <a:lnTo>
                    <a:pt x="0" y="55568"/>
                  </a:lnTo>
                  <a:cubicBezTo>
                    <a:pt x="0" y="24879"/>
                    <a:pt x="24879" y="0"/>
                    <a:pt x="55568" y="0"/>
                  </a:cubicBezTo>
                  <a:close/>
                </a:path>
              </a:pathLst>
            </a:custGeom>
            <a:solidFill>
              <a:srgbClr val="227C9D"/>
            </a:solidFill>
          </p:spPr>
        </p:sp>
        <p:sp>
          <p:nvSpPr>
            <p:cNvPr name="TextBox 19" id="19"/>
            <p:cNvSpPr txBox="true"/>
            <p:nvPr/>
          </p:nvSpPr>
          <p:spPr>
            <a:xfrm>
              <a:off x="0" y="19050"/>
              <a:ext cx="1871404" cy="251664"/>
            </a:xfrm>
            <a:prstGeom prst="rect">
              <a:avLst/>
            </a:prstGeom>
          </p:spPr>
          <p:txBody>
            <a:bodyPr anchor="ctr" rtlCol="false" tIns="50800" lIns="50800" bIns="50800" rIns="50800"/>
            <a:lstStyle/>
            <a:p>
              <a:pPr algn="ctr">
                <a:lnSpc>
                  <a:spcPts val="2553"/>
                </a:lnSpc>
              </a:pPr>
            </a:p>
          </p:txBody>
        </p:sp>
      </p:grpSp>
      <p:grpSp>
        <p:nvGrpSpPr>
          <p:cNvPr name="Group 20" id="20"/>
          <p:cNvGrpSpPr/>
          <p:nvPr/>
        </p:nvGrpSpPr>
        <p:grpSpPr>
          <a:xfrm rot="0">
            <a:off x="2235253" y="2638344"/>
            <a:ext cx="9085825" cy="2505156"/>
            <a:chOff x="0" y="0"/>
            <a:chExt cx="2392974" cy="659794"/>
          </a:xfrm>
        </p:grpSpPr>
        <p:sp>
          <p:nvSpPr>
            <p:cNvPr name="Freeform 21" id="21"/>
            <p:cNvSpPr/>
            <p:nvPr/>
          </p:nvSpPr>
          <p:spPr>
            <a:xfrm flipH="false" flipV="false" rot="0">
              <a:off x="0" y="0"/>
              <a:ext cx="2392974" cy="659794"/>
            </a:xfrm>
            <a:custGeom>
              <a:avLst/>
              <a:gdLst/>
              <a:ahLst/>
              <a:cxnLst/>
              <a:rect r="r" b="b" t="t" l="l"/>
              <a:pathLst>
                <a:path h="659794" w="2392974">
                  <a:moveTo>
                    <a:pt x="43456" y="0"/>
                  </a:moveTo>
                  <a:lnTo>
                    <a:pt x="2349518" y="0"/>
                  </a:lnTo>
                  <a:cubicBezTo>
                    <a:pt x="2373518" y="0"/>
                    <a:pt x="2392974" y="19456"/>
                    <a:pt x="2392974" y="43456"/>
                  </a:cubicBezTo>
                  <a:lnTo>
                    <a:pt x="2392974" y="616338"/>
                  </a:lnTo>
                  <a:cubicBezTo>
                    <a:pt x="2392974" y="640338"/>
                    <a:pt x="2373518" y="659794"/>
                    <a:pt x="2349518" y="659794"/>
                  </a:cubicBezTo>
                  <a:lnTo>
                    <a:pt x="43456" y="659794"/>
                  </a:lnTo>
                  <a:cubicBezTo>
                    <a:pt x="19456" y="659794"/>
                    <a:pt x="0" y="640338"/>
                    <a:pt x="0" y="616338"/>
                  </a:cubicBezTo>
                  <a:lnTo>
                    <a:pt x="0" y="43456"/>
                  </a:lnTo>
                  <a:cubicBezTo>
                    <a:pt x="0" y="19456"/>
                    <a:pt x="19456" y="0"/>
                    <a:pt x="43456" y="0"/>
                  </a:cubicBezTo>
                  <a:close/>
                </a:path>
              </a:pathLst>
            </a:custGeom>
            <a:solidFill>
              <a:srgbClr val="A3D1E1"/>
            </a:solidFill>
          </p:spPr>
        </p:sp>
        <p:sp>
          <p:nvSpPr>
            <p:cNvPr name="TextBox 22" id="22"/>
            <p:cNvSpPr txBox="true"/>
            <p:nvPr/>
          </p:nvSpPr>
          <p:spPr>
            <a:xfrm>
              <a:off x="0" y="19050"/>
              <a:ext cx="2392974" cy="640744"/>
            </a:xfrm>
            <a:prstGeom prst="rect">
              <a:avLst/>
            </a:prstGeom>
          </p:spPr>
          <p:txBody>
            <a:bodyPr anchor="ctr" rtlCol="false" tIns="50800" lIns="50800" bIns="50800" rIns="50800"/>
            <a:lstStyle/>
            <a:p>
              <a:pPr algn="ctr">
                <a:lnSpc>
                  <a:spcPts val="2553"/>
                </a:lnSpc>
              </a:pPr>
            </a:p>
          </p:txBody>
        </p:sp>
      </p:grpSp>
      <p:sp>
        <p:nvSpPr>
          <p:cNvPr name="TextBox 23" id="23"/>
          <p:cNvSpPr txBox="true"/>
          <p:nvPr/>
        </p:nvSpPr>
        <p:spPr>
          <a:xfrm rot="0">
            <a:off x="1027661" y="1110893"/>
            <a:ext cx="6761916" cy="539750"/>
          </a:xfrm>
          <a:prstGeom prst="rect">
            <a:avLst/>
          </a:prstGeom>
        </p:spPr>
        <p:txBody>
          <a:bodyPr anchor="t" rtlCol="false" tIns="0" lIns="0" bIns="0" rIns="0">
            <a:spAutoFit/>
          </a:bodyPr>
          <a:lstStyle/>
          <a:p>
            <a:pPr>
              <a:lnSpc>
                <a:spcPts val="4000"/>
              </a:lnSpc>
            </a:pPr>
            <a:r>
              <a:rPr lang="en-US" sz="4000">
                <a:solidFill>
                  <a:srgbClr val="FFFFFF"/>
                </a:solidFill>
                <a:latin typeface="Kollektif Bold"/>
              </a:rPr>
              <a:t>01 - THIẾT KẾ ĐỐI TƯỢNG</a:t>
            </a:r>
          </a:p>
        </p:txBody>
      </p:sp>
      <p:sp>
        <p:nvSpPr>
          <p:cNvPr name="TextBox 24" id="24"/>
          <p:cNvSpPr txBox="true"/>
          <p:nvPr/>
        </p:nvSpPr>
        <p:spPr>
          <a:xfrm rot="0">
            <a:off x="2738296" y="2943055"/>
            <a:ext cx="7991575" cy="1835150"/>
          </a:xfrm>
          <a:prstGeom prst="rect">
            <a:avLst/>
          </a:prstGeom>
        </p:spPr>
        <p:txBody>
          <a:bodyPr anchor="t" rtlCol="false" tIns="0" lIns="0" bIns="0" rIns="0">
            <a:spAutoFit/>
          </a:bodyPr>
          <a:lstStyle/>
          <a:p>
            <a:pPr algn="just">
              <a:lnSpc>
                <a:spcPts val="4900"/>
              </a:lnSpc>
            </a:pPr>
            <a:r>
              <a:rPr lang="en-US" sz="3500">
                <a:solidFill>
                  <a:srgbClr val="000000"/>
                </a:solidFill>
                <a:latin typeface="Muli"/>
              </a:rPr>
              <a:t>Game được chia ra thành nhiều package khác nhau để có thể dễ dàng quản lý và chỉnh sửa.</a:t>
            </a:r>
          </a:p>
        </p:txBody>
      </p:sp>
      <p:sp>
        <p:nvSpPr>
          <p:cNvPr name="TextBox 25" id="25"/>
          <p:cNvSpPr txBox="true"/>
          <p:nvPr/>
        </p:nvSpPr>
        <p:spPr>
          <a:xfrm rot="0">
            <a:off x="2738296" y="5864055"/>
            <a:ext cx="7991575" cy="1835150"/>
          </a:xfrm>
          <a:prstGeom prst="rect">
            <a:avLst/>
          </a:prstGeom>
        </p:spPr>
        <p:txBody>
          <a:bodyPr anchor="t" rtlCol="false" tIns="0" lIns="0" bIns="0" rIns="0">
            <a:spAutoFit/>
          </a:bodyPr>
          <a:lstStyle/>
          <a:p>
            <a:pPr algn="just">
              <a:lnSpc>
                <a:spcPts val="4900"/>
              </a:lnSpc>
            </a:pPr>
            <a:r>
              <a:rPr lang="en-US" sz="3500">
                <a:solidFill>
                  <a:srgbClr val="000000"/>
                </a:solidFill>
                <a:latin typeface="Muli"/>
              </a:rPr>
              <a:t>Mỗi package sẽ có một chức năng riêng, lưu trữ và quản lý riêng một loại thông tin.</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3613644" y="7285892"/>
            <a:ext cx="1424407" cy="1424407"/>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8CFAE"/>
            </a:solidFill>
          </p:spPr>
        </p:sp>
        <p:sp>
          <p:nvSpPr>
            <p:cNvPr name="TextBox 4" id="4"/>
            <p:cNvSpPr txBox="true"/>
            <p:nvPr/>
          </p:nvSpPr>
          <p:spPr>
            <a:xfrm>
              <a:off x="76200" y="95250"/>
              <a:ext cx="660400" cy="641350"/>
            </a:xfrm>
            <a:prstGeom prst="rect">
              <a:avLst/>
            </a:prstGeom>
          </p:spPr>
          <p:txBody>
            <a:bodyPr anchor="ctr" rtlCol="false" tIns="50800" lIns="50800" bIns="50800" rIns="50800"/>
            <a:lstStyle/>
            <a:p>
              <a:pPr algn="ctr">
                <a:lnSpc>
                  <a:spcPts val="2553"/>
                </a:lnSpc>
              </a:pPr>
            </a:p>
          </p:txBody>
        </p:sp>
      </p:grpSp>
      <p:grpSp>
        <p:nvGrpSpPr>
          <p:cNvPr name="Group 5" id="5"/>
          <p:cNvGrpSpPr/>
          <p:nvPr/>
        </p:nvGrpSpPr>
        <p:grpSpPr>
          <a:xfrm rot="0">
            <a:off x="2274776" y="5219484"/>
            <a:ext cx="1424407" cy="1424407"/>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E6D73"/>
            </a:solidFill>
          </p:spPr>
        </p:sp>
        <p:sp>
          <p:nvSpPr>
            <p:cNvPr name="TextBox 7" id="7"/>
            <p:cNvSpPr txBox="true"/>
            <p:nvPr/>
          </p:nvSpPr>
          <p:spPr>
            <a:xfrm>
              <a:off x="76200" y="95250"/>
              <a:ext cx="660400" cy="641350"/>
            </a:xfrm>
            <a:prstGeom prst="rect">
              <a:avLst/>
            </a:prstGeom>
          </p:spPr>
          <p:txBody>
            <a:bodyPr anchor="ctr" rtlCol="false" tIns="50800" lIns="50800" bIns="50800" rIns="50800"/>
            <a:lstStyle/>
            <a:p>
              <a:pPr algn="ctr">
                <a:lnSpc>
                  <a:spcPts val="2553"/>
                </a:lnSpc>
              </a:pPr>
            </a:p>
          </p:txBody>
        </p:sp>
      </p:grpSp>
      <p:grpSp>
        <p:nvGrpSpPr>
          <p:cNvPr name="Group 8" id="8"/>
          <p:cNvGrpSpPr/>
          <p:nvPr/>
        </p:nvGrpSpPr>
        <p:grpSpPr>
          <a:xfrm rot="0">
            <a:off x="6796515" y="7795245"/>
            <a:ext cx="1424407" cy="1424407"/>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B77"/>
            </a:solidFill>
          </p:spPr>
        </p:sp>
        <p:sp>
          <p:nvSpPr>
            <p:cNvPr name="TextBox 10" id="10"/>
            <p:cNvSpPr txBox="true"/>
            <p:nvPr/>
          </p:nvSpPr>
          <p:spPr>
            <a:xfrm>
              <a:off x="76200" y="95250"/>
              <a:ext cx="660400" cy="641350"/>
            </a:xfrm>
            <a:prstGeom prst="rect">
              <a:avLst/>
            </a:prstGeom>
          </p:spPr>
          <p:txBody>
            <a:bodyPr anchor="ctr" rtlCol="false" tIns="50800" lIns="50800" bIns="50800" rIns="50800"/>
            <a:lstStyle/>
            <a:p>
              <a:pPr algn="ctr">
                <a:lnSpc>
                  <a:spcPts val="2553"/>
                </a:lnSpc>
              </a:pPr>
            </a:p>
          </p:txBody>
        </p:sp>
      </p:grpSp>
      <p:grpSp>
        <p:nvGrpSpPr>
          <p:cNvPr name="Group 11" id="11"/>
          <p:cNvGrpSpPr/>
          <p:nvPr/>
        </p:nvGrpSpPr>
        <p:grpSpPr>
          <a:xfrm rot="0">
            <a:off x="10189918" y="2470754"/>
            <a:ext cx="1424407" cy="1424407"/>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27C9D"/>
            </a:solidFill>
          </p:spPr>
        </p:sp>
        <p:sp>
          <p:nvSpPr>
            <p:cNvPr name="TextBox 13" id="13"/>
            <p:cNvSpPr txBox="true"/>
            <p:nvPr/>
          </p:nvSpPr>
          <p:spPr>
            <a:xfrm>
              <a:off x="76200" y="95250"/>
              <a:ext cx="660400" cy="641350"/>
            </a:xfrm>
            <a:prstGeom prst="rect">
              <a:avLst/>
            </a:prstGeom>
          </p:spPr>
          <p:txBody>
            <a:bodyPr anchor="ctr" rtlCol="false" tIns="50800" lIns="50800" bIns="50800" rIns="50800"/>
            <a:lstStyle/>
            <a:p>
              <a:pPr algn="ctr">
                <a:lnSpc>
                  <a:spcPts val="2553"/>
                </a:lnSpc>
              </a:pPr>
            </a:p>
          </p:txBody>
        </p:sp>
      </p:grpSp>
      <p:grpSp>
        <p:nvGrpSpPr>
          <p:cNvPr name="Group 14" id="14"/>
          <p:cNvGrpSpPr/>
          <p:nvPr/>
        </p:nvGrpSpPr>
        <p:grpSpPr>
          <a:xfrm rot="0">
            <a:off x="7105472" y="1586875"/>
            <a:ext cx="1424407" cy="1424407"/>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8CFAE"/>
            </a:solidFill>
          </p:spPr>
        </p:sp>
        <p:sp>
          <p:nvSpPr>
            <p:cNvPr name="TextBox 16" id="16"/>
            <p:cNvSpPr txBox="true"/>
            <p:nvPr/>
          </p:nvSpPr>
          <p:spPr>
            <a:xfrm>
              <a:off x="76200" y="95250"/>
              <a:ext cx="660400" cy="641350"/>
            </a:xfrm>
            <a:prstGeom prst="rect">
              <a:avLst/>
            </a:prstGeom>
          </p:spPr>
          <p:txBody>
            <a:bodyPr anchor="ctr" rtlCol="false" tIns="50800" lIns="50800" bIns="50800" rIns="50800"/>
            <a:lstStyle/>
            <a:p>
              <a:pPr algn="ctr">
                <a:lnSpc>
                  <a:spcPts val="2553"/>
                </a:lnSpc>
              </a:pPr>
            </a:p>
          </p:txBody>
        </p:sp>
      </p:grpSp>
      <p:grpSp>
        <p:nvGrpSpPr>
          <p:cNvPr name="Group 17" id="17"/>
          <p:cNvGrpSpPr/>
          <p:nvPr/>
        </p:nvGrpSpPr>
        <p:grpSpPr>
          <a:xfrm rot="0">
            <a:off x="12570982" y="4196428"/>
            <a:ext cx="1424407" cy="1424407"/>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E6D73"/>
            </a:solidFill>
          </p:spPr>
        </p:sp>
        <p:sp>
          <p:nvSpPr>
            <p:cNvPr name="TextBox 19" id="19"/>
            <p:cNvSpPr txBox="true"/>
            <p:nvPr/>
          </p:nvSpPr>
          <p:spPr>
            <a:xfrm>
              <a:off x="76200" y="95250"/>
              <a:ext cx="660400" cy="641350"/>
            </a:xfrm>
            <a:prstGeom prst="rect">
              <a:avLst/>
            </a:prstGeom>
          </p:spPr>
          <p:txBody>
            <a:bodyPr anchor="ctr" rtlCol="false" tIns="50800" lIns="50800" bIns="50800" rIns="50800"/>
            <a:lstStyle/>
            <a:p>
              <a:pPr algn="ctr">
                <a:lnSpc>
                  <a:spcPts val="2553"/>
                </a:lnSpc>
              </a:pPr>
            </a:p>
          </p:txBody>
        </p:sp>
      </p:grpSp>
      <p:grpSp>
        <p:nvGrpSpPr>
          <p:cNvPr name="Group 20" id="20"/>
          <p:cNvGrpSpPr/>
          <p:nvPr/>
        </p:nvGrpSpPr>
        <p:grpSpPr>
          <a:xfrm rot="2700000">
            <a:off x="-2396474" y="-2921783"/>
            <a:ext cx="7415398" cy="3565095"/>
            <a:chOff x="0" y="0"/>
            <a:chExt cx="660400" cy="317500"/>
          </a:xfrm>
        </p:grpSpPr>
        <p:sp>
          <p:nvSpPr>
            <p:cNvPr name="Freeform 21" id="21"/>
            <p:cNvSpPr/>
            <p:nvPr/>
          </p:nvSpPr>
          <p:spPr>
            <a:xfrm flipH="false" flipV="false" rot="0">
              <a:off x="0" y="0"/>
              <a:ext cx="660400" cy="317500"/>
            </a:xfrm>
            <a:custGeom>
              <a:avLst/>
              <a:gdLst/>
              <a:ahLst/>
              <a:cxnLst/>
              <a:rect r="r" b="b" t="t" l="l"/>
              <a:pathLst>
                <a:path h="3175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8CA9AD"/>
              </a:solidFill>
              <a:prstDash val="solid"/>
              <a:miter/>
            </a:ln>
          </p:spPr>
        </p:sp>
        <p:sp>
          <p:nvSpPr>
            <p:cNvPr name="TextBox 22" id="22"/>
            <p:cNvSpPr txBox="true"/>
            <p:nvPr/>
          </p:nvSpPr>
          <p:spPr>
            <a:xfrm>
              <a:off x="0" y="146050"/>
              <a:ext cx="660400" cy="171450"/>
            </a:xfrm>
            <a:prstGeom prst="rect">
              <a:avLst/>
            </a:prstGeom>
          </p:spPr>
          <p:txBody>
            <a:bodyPr anchor="ctr" rtlCol="false" tIns="50800" lIns="50800" bIns="50800" rIns="50800"/>
            <a:lstStyle/>
            <a:p>
              <a:pPr algn="ctr">
                <a:lnSpc>
                  <a:spcPts val="2553"/>
                </a:lnSpc>
              </a:pPr>
            </a:p>
          </p:txBody>
        </p:sp>
      </p:grpSp>
      <p:sp>
        <p:nvSpPr>
          <p:cNvPr name="AutoShape 23" id="23"/>
          <p:cNvSpPr/>
          <p:nvPr/>
        </p:nvSpPr>
        <p:spPr>
          <a:xfrm>
            <a:off x="-2859087" y="-2102233"/>
            <a:ext cx="5185216" cy="5132702"/>
          </a:xfrm>
          <a:prstGeom prst="line">
            <a:avLst/>
          </a:prstGeom>
          <a:ln cap="flat" w="28575">
            <a:solidFill>
              <a:srgbClr val="8CA9AD"/>
            </a:solidFill>
            <a:prstDash val="solid"/>
            <a:headEnd type="none" len="sm" w="sm"/>
            <a:tailEnd type="none" len="sm" w="sm"/>
          </a:ln>
        </p:spPr>
      </p:sp>
      <p:sp>
        <p:nvSpPr>
          <p:cNvPr name="AutoShape 24" id="24"/>
          <p:cNvSpPr/>
          <p:nvPr/>
        </p:nvSpPr>
        <p:spPr>
          <a:xfrm>
            <a:off x="-3073034" y="-1789557"/>
            <a:ext cx="5038853" cy="5038853"/>
          </a:xfrm>
          <a:prstGeom prst="line">
            <a:avLst/>
          </a:prstGeom>
          <a:ln cap="flat" w="28575">
            <a:solidFill>
              <a:srgbClr val="8CA9AD"/>
            </a:solidFill>
            <a:prstDash val="solid"/>
            <a:headEnd type="none" len="sm" w="sm"/>
            <a:tailEnd type="none" len="sm" w="sm"/>
          </a:ln>
        </p:spPr>
      </p:sp>
      <p:sp>
        <p:nvSpPr>
          <p:cNvPr name="AutoShape 25" id="25"/>
          <p:cNvSpPr/>
          <p:nvPr/>
        </p:nvSpPr>
        <p:spPr>
          <a:xfrm>
            <a:off x="-3252636" y="-1431087"/>
            <a:ext cx="4867141" cy="4867141"/>
          </a:xfrm>
          <a:prstGeom prst="line">
            <a:avLst/>
          </a:prstGeom>
          <a:ln cap="flat" w="28575">
            <a:solidFill>
              <a:srgbClr val="8CA9AD"/>
            </a:solidFill>
            <a:prstDash val="solid"/>
            <a:headEnd type="none" len="sm" w="sm"/>
            <a:tailEnd type="none" len="sm" w="sm"/>
          </a:ln>
        </p:spPr>
      </p:sp>
      <p:sp>
        <p:nvSpPr>
          <p:cNvPr name="AutoShape 26" id="26"/>
          <p:cNvSpPr/>
          <p:nvPr/>
        </p:nvSpPr>
        <p:spPr>
          <a:xfrm>
            <a:off x="-3379290" y="-1044819"/>
            <a:ext cx="4690515" cy="4690515"/>
          </a:xfrm>
          <a:prstGeom prst="line">
            <a:avLst/>
          </a:prstGeom>
          <a:ln cap="flat" w="28575">
            <a:solidFill>
              <a:srgbClr val="8CA9AD"/>
            </a:solidFill>
            <a:prstDash val="solid"/>
            <a:headEnd type="none" len="sm" w="sm"/>
            <a:tailEnd type="none" len="sm" w="sm"/>
          </a:ln>
        </p:spPr>
      </p:sp>
      <p:sp>
        <p:nvSpPr>
          <p:cNvPr name="AutoShape 27" id="27"/>
          <p:cNvSpPr/>
          <p:nvPr/>
        </p:nvSpPr>
        <p:spPr>
          <a:xfrm>
            <a:off x="-3523144" y="-605142"/>
            <a:ext cx="4347674" cy="4347674"/>
          </a:xfrm>
          <a:prstGeom prst="line">
            <a:avLst/>
          </a:prstGeom>
          <a:ln cap="flat" w="28575">
            <a:solidFill>
              <a:srgbClr val="8CA9AD"/>
            </a:solidFill>
            <a:prstDash val="solid"/>
            <a:headEnd type="none" len="sm" w="sm"/>
            <a:tailEnd type="none" len="sm" w="sm"/>
          </a:ln>
        </p:spPr>
      </p:sp>
      <p:sp>
        <p:nvSpPr>
          <p:cNvPr name="AutoShape 28" id="28"/>
          <p:cNvSpPr/>
          <p:nvPr/>
        </p:nvSpPr>
        <p:spPr>
          <a:xfrm>
            <a:off x="-3643964" y="-161419"/>
            <a:ext cx="3963599" cy="3985594"/>
          </a:xfrm>
          <a:prstGeom prst="line">
            <a:avLst/>
          </a:prstGeom>
          <a:ln cap="flat" w="28575">
            <a:solidFill>
              <a:srgbClr val="8CA9AD"/>
            </a:solidFill>
            <a:prstDash val="solid"/>
            <a:headEnd type="none" len="sm" w="sm"/>
            <a:tailEnd type="none" len="sm" w="sm"/>
          </a:ln>
        </p:spPr>
      </p:sp>
      <p:sp>
        <p:nvSpPr>
          <p:cNvPr name="Freeform 29" id="29"/>
          <p:cNvSpPr/>
          <p:nvPr/>
        </p:nvSpPr>
        <p:spPr>
          <a:xfrm flipH="false" flipV="false" rot="0">
            <a:off x="17204191" y="7037791"/>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0" id="30"/>
          <p:cNvSpPr/>
          <p:nvPr/>
        </p:nvSpPr>
        <p:spPr>
          <a:xfrm flipH="false" flipV="false" rot="0">
            <a:off x="17204191" y="8121600"/>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31" id="31"/>
          <p:cNvSpPr/>
          <p:nvPr/>
        </p:nvSpPr>
        <p:spPr>
          <a:xfrm flipH="true" flipV="true" rot="5400000">
            <a:off x="17204191" y="9205409"/>
            <a:ext cx="1083809" cy="1083809"/>
          </a:xfrm>
          <a:custGeom>
            <a:avLst/>
            <a:gdLst/>
            <a:ahLst/>
            <a:cxnLst/>
            <a:rect r="r" b="b" t="t" l="l"/>
            <a:pathLst>
              <a:path h="1083809" w="1083809">
                <a:moveTo>
                  <a:pt x="1083809" y="1083809"/>
                </a:moveTo>
                <a:lnTo>
                  <a:pt x="0" y="1083809"/>
                </a:lnTo>
                <a:lnTo>
                  <a:pt x="0" y="0"/>
                </a:lnTo>
                <a:lnTo>
                  <a:pt x="1083809" y="0"/>
                </a:lnTo>
                <a:lnTo>
                  <a:pt x="1083809" y="1083809"/>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32" id="32"/>
          <p:cNvSpPr/>
          <p:nvPr/>
        </p:nvSpPr>
        <p:spPr>
          <a:xfrm flipH="false" flipV="false" rot="0">
            <a:off x="16120382" y="5953982"/>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33" id="33"/>
          <p:cNvSpPr/>
          <p:nvPr/>
        </p:nvSpPr>
        <p:spPr>
          <a:xfrm flipH="false" flipV="false" rot="0">
            <a:off x="16120382" y="7037791"/>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34" id="34"/>
          <p:cNvSpPr/>
          <p:nvPr/>
        </p:nvSpPr>
        <p:spPr>
          <a:xfrm flipH="false" flipV="false" rot="5400000">
            <a:off x="15036573" y="8121600"/>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35" id="35"/>
          <p:cNvSpPr/>
          <p:nvPr/>
        </p:nvSpPr>
        <p:spPr>
          <a:xfrm flipH="false" flipV="false" rot="-10800000">
            <a:off x="16120382" y="9205409"/>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36" id="36"/>
          <p:cNvSpPr/>
          <p:nvPr/>
        </p:nvSpPr>
        <p:spPr>
          <a:xfrm flipH="true" flipV="true" rot="-10800000">
            <a:off x="15036573" y="9205409"/>
            <a:ext cx="1083809" cy="1083809"/>
          </a:xfrm>
          <a:custGeom>
            <a:avLst/>
            <a:gdLst/>
            <a:ahLst/>
            <a:cxnLst/>
            <a:rect r="r" b="b" t="t" l="l"/>
            <a:pathLst>
              <a:path h="1083809" w="1083809">
                <a:moveTo>
                  <a:pt x="1083809" y="1083809"/>
                </a:moveTo>
                <a:lnTo>
                  <a:pt x="0" y="1083809"/>
                </a:lnTo>
                <a:lnTo>
                  <a:pt x="0" y="0"/>
                </a:lnTo>
                <a:lnTo>
                  <a:pt x="1083809" y="0"/>
                </a:lnTo>
                <a:lnTo>
                  <a:pt x="1083809" y="1083809"/>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37" id="37"/>
          <p:cNvGrpSpPr/>
          <p:nvPr/>
        </p:nvGrpSpPr>
        <p:grpSpPr>
          <a:xfrm rot="0">
            <a:off x="11098739" y="341397"/>
            <a:ext cx="7105486" cy="1027869"/>
            <a:chOff x="0" y="0"/>
            <a:chExt cx="1871404" cy="270714"/>
          </a:xfrm>
        </p:grpSpPr>
        <p:sp>
          <p:nvSpPr>
            <p:cNvPr name="Freeform 38" id="38"/>
            <p:cNvSpPr/>
            <p:nvPr/>
          </p:nvSpPr>
          <p:spPr>
            <a:xfrm flipH="false" flipV="false" rot="0">
              <a:off x="0" y="0"/>
              <a:ext cx="1871404" cy="270714"/>
            </a:xfrm>
            <a:custGeom>
              <a:avLst/>
              <a:gdLst/>
              <a:ahLst/>
              <a:cxnLst/>
              <a:rect r="r" b="b" t="t" l="l"/>
              <a:pathLst>
                <a:path h="270714" w="1871404">
                  <a:moveTo>
                    <a:pt x="55568" y="0"/>
                  </a:moveTo>
                  <a:lnTo>
                    <a:pt x="1815836" y="0"/>
                  </a:lnTo>
                  <a:cubicBezTo>
                    <a:pt x="1846525" y="0"/>
                    <a:pt x="1871404" y="24879"/>
                    <a:pt x="1871404" y="55568"/>
                  </a:cubicBezTo>
                  <a:lnTo>
                    <a:pt x="1871404" y="215146"/>
                  </a:lnTo>
                  <a:cubicBezTo>
                    <a:pt x="1871404" y="245836"/>
                    <a:pt x="1846525" y="270714"/>
                    <a:pt x="1815836" y="270714"/>
                  </a:cubicBezTo>
                  <a:lnTo>
                    <a:pt x="55568" y="270714"/>
                  </a:lnTo>
                  <a:cubicBezTo>
                    <a:pt x="24879" y="270714"/>
                    <a:pt x="0" y="245836"/>
                    <a:pt x="0" y="215146"/>
                  </a:cubicBezTo>
                  <a:lnTo>
                    <a:pt x="0" y="55568"/>
                  </a:lnTo>
                  <a:cubicBezTo>
                    <a:pt x="0" y="24879"/>
                    <a:pt x="24879" y="0"/>
                    <a:pt x="55568" y="0"/>
                  </a:cubicBezTo>
                  <a:close/>
                </a:path>
              </a:pathLst>
            </a:custGeom>
            <a:solidFill>
              <a:srgbClr val="227C9D"/>
            </a:solidFill>
          </p:spPr>
        </p:sp>
        <p:sp>
          <p:nvSpPr>
            <p:cNvPr name="TextBox 39" id="39"/>
            <p:cNvSpPr txBox="true"/>
            <p:nvPr/>
          </p:nvSpPr>
          <p:spPr>
            <a:xfrm>
              <a:off x="0" y="19050"/>
              <a:ext cx="1871404" cy="251664"/>
            </a:xfrm>
            <a:prstGeom prst="rect">
              <a:avLst/>
            </a:prstGeom>
          </p:spPr>
          <p:txBody>
            <a:bodyPr anchor="ctr" rtlCol="false" tIns="50800" lIns="50800" bIns="50800" rIns="50800"/>
            <a:lstStyle/>
            <a:p>
              <a:pPr algn="ctr">
                <a:lnSpc>
                  <a:spcPts val="2553"/>
                </a:lnSpc>
              </a:pPr>
            </a:p>
          </p:txBody>
        </p:sp>
      </p:grpSp>
      <p:grpSp>
        <p:nvGrpSpPr>
          <p:cNvPr name="Group 40" id="40"/>
          <p:cNvGrpSpPr/>
          <p:nvPr/>
        </p:nvGrpSpPr>
        <p:grpSpPr>
          <a:xfrm rot="0">
            <a:off x="10077578" y="7795245"/>
            <a:ext cx="1424407" cy="1424407"/>
            <a:chOff x="0" y="0"/>
            <a:chExt cx="812800" cy="812800"/>
          </a:xfrm>
        </p:grpSpPr>
        <p:sp>
          <p:nvSpPr>
            <p:cNvPr name="Freeform 41" id="4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B77"/>
            </a:solidFill>
          </p:spPr>
        </p:sp>
        <p:sp>
          <p:nvSpPr>
            <p:cNvPr name="TextBox 42" id="42"/>
            <p:cNvSpPr txBox="true"/>
            <p:nvPr/>
          </p:nvSpPr>
          <p:spPr>
            <a:xfrm>
              <a:off x="76200" y="95250"/>
              <a:ext cx="660400" cy="641350"/>
            </a:xfrm>
            <a:prstGeom prst="rect">
              <a:avLst/>
            </a:prstGeom>
          </p:spPr>
          <p:txBody>
            <a:bodyPr anchor="ctr" rtlCol="false" tIns="50800" lIns="50800" bIns="50800" rIns="50800"/>
            <a:lstStyle/>
            <a:p>
              <a:pPr algn="ctr">
                <a:lnSpc>
                  <a:spcPts val="2553"/>
                </a:lnSpc>
              </a:pPr>
            </a:p>
          </p:txBody>
        </p:sp>
      </p:grpSp>
      <p:grpSp>
        <p:nvGrpSpPr>
          <p:cNvPr name="Group 43" id="43"/>
          <p:cNvGrpSpPr/>
          <p:nvPr/>
        </p:nvGrpSpPr>
        <p:grpSpPr>
          <a:xfrm rot="0">
            <a:off x="12344579" y="6239960"/>
            <a:ext cx="1424407" cy="1424407"/>
            <a:chOff x="0" y="0"/>
            <a:chExt cx="812800" cy="812800"/>
          </a:xfrm>
        </p:grpSpPr>
        <p:sp>
          <p:nvSpPr>
            <p:cNvPr name="Freeform 44" id="4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B77"/>
            </a:solidFill>
          </p:spPr>
        </p:sp>
        <p:sp>
          <p:nvSpPr>
            <p:cNvPr name="TextBox 45" id="45"/>
            <p:cNvSpPr txBox="true"/>
            <p:nvPr/>
          </p:nvSpPr>
          <p:spPr>
            <a:xfrm>
              <a:off x="76200" y="95250"/>
              <a:ext cx="660400" cy="641350"/>
            </a:xfrm>
            <a:prstGeom prst="rect">
              <a:avLst/>
            </a:prstGeom>
          </p:spPr>
          <p:txBody>
            <a:bodyPr anchor="ctr" rtlCol="false" tIns="50800" lIns="50800" bIns="50800" rIns="50800"/>
            <a:lstStyle/>
            <a:p>
              <a:pPr algn="ctr">
                <a:lnSpc>
                  <a:spcPts val="2553"/>
                </a:lnSpc>
              </a:pPr>
            </a:p>
          </p:txBody>
        </p:sp>
      </p:grpSp>
      <p:grpSp>
        <p:nvGrpSpPr>
          <p:cNvPr name="Group 46" id="46"/>
          <p:cNvGrpSpPr/>
          <p:nvPr/>
        </p:nvGrpSpPr>
        <p:grpSpPr>
          <a:xfrm rot="0">
            <a:off x="4325848" y="2399768"/>
            <a:ext cx="1424407" cy="1424407"/>
            <a:chOff x="0" y="0"/>
            <a:chExt cx="812800" cy="812800"/>
          </a:xfrm>
        </p:grpSpPr>
        <p:sp>
          <p:nvSpPr>
            <p:cNvPr name="Freeform 47" id="4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B77"/>
            </a:solidFill>
          </p:spPr>
        </p:sp>
        <p:sp>
          <p:nvSpPr>
            <p:cNvPr name="TextBox 48" id="48"/>
            <p:cNvSpPr txBox="true"/>
            <p:nvPr/>
          </p:nvSpPr>
          <p:spPr>
            <a:xfrm>
              <a:off x="76200" y="95250"/>
              <a:ext cx="660400" cy="641350"/>
            </a:xfrm>
            <a:prstGeom prst="rect">
              <a:avLst/>
            </a:prstGeom>
          </p:spPr>
          <p:txBody>
            <a:bodyPr anchor="ctr" rtlCol="false" tIns="50800" lIns="50800" bIns="50800" rIns="50800"/>
            <a:lstStyle/>
            <a:p>
              <a:pPr algn="ctr">
                <a:lnSpc>
                  <a:spcPts val="2553"/>
                </a:lnSpc>
              </a:pPr>
            </a:p>
          </p:txBody>
        </p:sp>
      </p:grpSp>
      <p:sp>
        <p:nvSpPr>
          <p:cNvPr name="Freeform 49" id="49"/>
          <p:cNvSpPr/>
          <p:nvPr/>
        </p:nvSpPr>
        <p:spPr>
          <a:xfrm flipH="false" flipV="false" rot="0">
            <a:off x="5683400" y="4107632"/>
            <a:ext cx="4603282" cy="2887513"/>
          </a:xfrm>
          <a:custGeom>
            <a:avLst/>
            <a:gdLst/>
            <a:ahLst/>
            <a:cxnLst/>
            <a:rect r="r" b="b" t="t" l="l"/>
            <a:pathLst>
              <a:path h="2887513" w="4603282">
                <a:moveTo>
                  <a:pt x="0" y="0"/>
                </a:moveTo>
                <a:lnTo>
                  <a:pt x="4603282" y="0"/>
                </a:lnTo>
                <a:lnTo>
                  <a:pt x="4603282" y="2887513"/>
                </a:lnTo>
                <a:lnTo>
                  <a:pt x="0" y="2887513"/>
                </a:lnTo>
                <a:lnTo>
                  <a:pt x="0" y="0"/>
                </a:lnTo>
                <a:close/>
              </a:path>
            </a:pathLst>
          </a:custGeom>
          <a:blipFill>
            <a:blip r:embed="rId10">
              <a:alphaModFix amt="57000"/>
              <a:extLst>
                <a:ext uri="{96DAC541-7B7A-43D3-8B79-37D633B846F1}">
                  <asvg:svgBlip xmlns:asvg="http://schemas.microsoft.com/office/drawing/2016/SVG/main" r:embed="rId11"/>
                </a:ext>
              </a:extLst>
            </a:blip>
            <a:stretch>
              <a:fillRect l="0" t="0" r="0" b="0"/>
            </a:stretch>
          </a:blipFill>
        </p:spPr>
      </p:sp>
      <p:sp>
        <p:nvSpPr>
          <p:cNvPr name="TextBox 50" id="50"/>
          <p:cNvSpPr txBox="true"/>
          <p:nvPr/>
        </p:nvSpPr>
        <p:spPr>
          <a:xfrm rot="0">
            <a:off x="3208396" y="8943783"/>
            <a:ext cx="2234904" cy="737235"/>
          </a:xfrm>
          <a:prstGeom prst="rect">
            <a:avLst/>
          </a:prstGeom>
        </p:spPr>
        <p:txBody>
          <a:bodyPr anchor="t" rtlCol="false" tIns="0" lIns="0" bIns="0" rIns="0">
            <a:spAutoFit/>
          </a:bodyPr>
          <a:lstStyle/>
          <a:p>
            <a:pPr algn="ctr">
              <a:lnSpc>
                <a:spcPts val="2940"/>
              </a:lnSpc>
            </a:pPr>
            <a:r>
              <a:rPr lang="en-US" sz="2100" spc="67">
                <a:solidFill>
                  <a:srgbClr val="545454"/>
                </a:solidFill>
                <a:latin typeface="DM Sans Bold"/>
              </a:rPr>
              <a:t>Chứa các class vận hành game</a:t>
            </a:r>
          </a:p>
        </p:txBody>
      </p:sp>
      <p:sp>
        <p:nvSpPr>
          <p:cNvPr name="TextBox 51" id="51"/>
          <p:cNvSpPr txBox="true"/>
          <p:nvPr/>
        </p:nvSpPr>
        <p:spPr>
          <a:xfrm rot="0">
            <a:off x="3613644" y="7734888"/>
            <a:ext cx="1424407" cy="473075"/>
          </a:xfrm>
          <a:prstGeom prst="rect">
            <a:avLst/>
          </a:prstGeom>
        </p:spPr>
        <p:txBody>
          <a:bodyPr anchor="t" rtlCol="false" tIns="0" lIns="0" bIns="0" rIns="0">
            <a:spAutoFit/>
          </a:bodyPr>
          <a:lstStyle/>
          <a:p>
            <a:pPr algn="ctr">
              <a:lnSpc>
                <a:spcPts val="3999"/>
              </a:lnSpc>
            </a:pPr>
            <a:r>
              <a:rPr lang="en-US" sz="2499" spc="302">
                <a:solidFill>
                  <a:srgbClr val="FFFFFF"/>
                </a:solidFill>
                <a:latin typeface="DM Sans Bold"/>
              </a:rPr>
              <a:t>main</a:t>
            </a:r>
          </a:p>
        </p:txBody>
      </p:sp>
      <p:sp>
        <p:nvSpPr>
          <p:cNvPr name="TextBox 52" id="52"/>
          <p:cNvSpPr txBox="true"/>
          <p:nvPr/>
        </p:nvSpPr>
        <p:spPr>
          <a:xfrm rot="0">
            <a:off x="2283649" y="5668480"/>
            <a:ext cx="1424407" cy="473075"/>
          </a:xfrm>
          <a:prstGeom prst="rect">
            <a:avLst/>
          </a:prstGeom>
        </p:spPr>
        <p:txBody>
          <a:bodyPr anchor="t" rtlCol="false" tIns="0" lIns="0" bIns="0" rIns="0">
            <a:spAutoFit/>
          </a:bodyPr>
          <a:lstStyle/>
          <a:p>
            <a:pPr algn="ctr">
              <a:lnSpc>
                <a:spcPts val="3999"/>
              </a:lnSpc>
            </a:pPr>
            <a:r>
              <a:rPr lang="en-US" sz="2499" spc="302">
                <a:solidFill>
                  <a:srgbClr val="FFFFFF"/>
                </a:solidFill>
                <a:latin typeface="DM Sans Bold"/>
              </a:rPr>
              <a:t>object</a:t>
            </a:r>
          </a:p>
        </p:txBody>
      </p:sp>
      <p:sp>
        <p:nvSpPr>
          <p:cNvPr name="TextBox 53" id="53"/>
          <p:cNvSpPr txBox="true"/>
          <p:nvPr/>
        </p:nvSpPr>
        <p:spPr>
          <a:xfrm rot="0">
            <a:off x="6796515" y="8223286"/>
            <a:ext cx="1424407" cy="473075"/>
          </a:xfrm>
          <a:prstGeom prst="rect">
            <a:avLst/>
          </a:prstGeom>
        </p:spPr>
        <p:txBody>
          <a:bodyPr anchor="t" rtlCol="false" tIns="0" lIns="0" bIns="0" rIns="0">
            <a:spAutoFit/>
          </a:bodyPr>
          <a:lstStyle/>
          <a:p>
            <a:pPr algn="ctr">
              <a:lnSpc>
                <a:spcPts val="3999"/>
              </a:lnSpc>
            </a:pPr>
            <a:r>
              <a:rPr lang="en-US" sz="2499" spc="302">
                <a:solidFill>
                  <a:srgbClr val="FFFFFF"/>
                </a:solidFill>
                <a:latin typeface="DM Sans Bold"/>
              </a:rPr>
              <a:t>scenes</a:t>
            </a:r>
          </a:p>
        </p:txBody>
      </p:sp>
      <p:sp>
        <p:nvSpPr>
          <p:cNvPr name="TextBox 54" id="54"/>
          <p:cNvSpPr txBox="true"/>
          <p:nvPr/>
        </p:nvSpPr>
        <p:spPr>
          <a:xfrm rot="0">
            <a:off x="10035439" y="2901335"/>
            <a:ext cx="1733365" cy="421640"/>
          </a:xfrm>
          <a:prstGeom prst="rect">
            <a:avLst/>
          </a:prstGeom>
        </p:spPr>
        <p:txBody>
          <a:bodyPr anchor="t" rtlCol="false" tIns="0" lIns="0" bIns="0" rIns="0">
            <a:spAutoFit/>
          </a:bodyPr>
          <a:lstStyle/>
          <a:p>
            <a:pPr algn="ctr">
              <a:lnSpc>
                <a:spcPts val="3519"/>
              </a:lnSpc>
            </a:pPr>
            <a:r>
              <a:rPr lang="en-US" sz="2199" spc="266">
                <a:solidFill>
                  <a:srgbClr val="FFFFFF"/>
                </a:solidFill>
                <a:latin typeface="DM Sans Bold"/>
              </a:rPr>
              <a:t>manager</a:t>
            </a:r>
          </a:p>
        </p:txBody>
      </p:sp>
      <p:sp>
        <p:nvSpPr>
          <p:cNvPr name="TextBox 55" id="55"/>
          <p:cNvSpPr txBox="true"/>
          <p:nvPr/>
        </p:nvSpPr>
        <p:spPr>
          <a:xfrm rot="0">
            <a:off x="7118035" y="2035871"/>
            <a:ext cx="1424407" cy="473075"/>
          </a:xfrm>
          <a:prstGeom prst="rect">
            <a:avLst/>
          </a:prstGeom>
        </p:spPr>
        <p:txBody>
          <a:bodyPr anchor="t" rtlCol="false" tIns="0" lIns="0" bIns="0" rIns="0">
            <a:spAutoFit/>
          </a:bodyPr>
          <a:lstStyle/>
          <a:p>
            <a:pPr algn="ctr">
              <a:lnSpc>
                <a:spcPts val="3999"/>
              </a:lnSpc>
            </a:pPr>
            <a:r>
              <a:rPr lang="en-US" sz="2499" spc="302">
                <a:solidFill>
                  <a:srgbClr val="FFFFFF"/>
                </a:solidFill>
                <a:latin typeface="DM Sans Bold"/>
              </a:rPr>
              <a:t>events</a:t>
            </a:r>
          </a:p>
        </p:txBody>
      </p:sp>
      <p:sp>
        <p:nvSpPr>
          <p:cNvPr name="TextBox 56" id="56"/>
          <p:cNvSpPr txBox="true"/>
          <p:nvPr/>
        </p:nvSpPr>
        <p:spPr>
          <a:xfrm rot="0">
            <a:off x="12570982" y="4645424"/>
            <a:ext cx="1424407" cy="473075"/>
          </a:xfrm>
          <a:prstGeom prst="rect">
            <a:avLst/>
          </a:prstGeom>
        </p:spPr>
        <p:txBody>
          <a:bodyPr anchor="t" rtlCol="false" tIns="0" lIns="0" bIns="0" rIns="0">
            <a:spAutoFit/>
          </a:bodyPr>
          <a:lstStyle/>
          <a:p>
            <a:pPr algn="ctr">
              <a:lnSpc>
                <a:spcPts val="3999"/>
              </a:lnSpc>
            </a:pPr>
            <a:r>
              <a:rPr lang="en-US" sz="2499" spc="302">
                <a:solidFill>
                  <a:srgbClr val="FFFFFF"/>
                </a:solidFill>
                <a:latin typeface="DM Sans Bold"/>
              </a:rPr>
              <a:t>helpz</a:t>
            </a:r>
          </a:p>
        </p:txBody>
      </p:sp>
      <p:sp>
        <p:nvSpPr>
          <p:cNvPr name="TextBox 57" id="57"/>
          <p:cNvSpPr txBox="true"/>
          <p:nvPr/>
        </p:nvSpPr>
        <p:spPr>
          <a:xfrm rot="0">
            <a:off x="1965819" y="4040011"/>
            <a:ext cx="2042322" cy="737235"/>
          </a:xfrm>
          <a:prstGeom prst="rect">
            <a:avLst/>
          </a:prstGeom>
        </p:spPr>
        <p:txBody>
          <a:bodyPr anchor="t" rtlCol="false" tIns="0" lIns="0" bIns="0" rIns="0">
            <a:spAutoFit/>
          </a:bodyPr>
          <a:lstStyle/>
          <a:p>
            <a:pPr algn="ctr">
              <a:lnSpc>
                <a:spcPts val="2940"/>
              </a:lnSpc>
            </a:pPr>
            <a:r>
              <a:rPr lang="en-US" sz="2100" spc="67">
                <a:solidFill>
                  <a:srgbClr val="545454"/>
                </a:solidFill>
                <a:latin typeface="DM Sans Bold"/>
              </a:rPr>
              <a:t>Lưu thông tin các vật thể</a:t>
            </a:r>
          </a:p>
        </p:txBody>
      </p:sp>
      <p:sp>
        <p:nvSpPr>
          <p:cNvPr name="TextBox 58" id="58"/>
          <p:cNvSpPr txBox="true"/>
          <p:nvPr/>
        </p:nvSpPr>
        <p:spPr>
          <a:xfrm rot="0">
            <a:off x="6487557" y="9450335"/>
            <a:ext cx="2042322" cy="737235"/>
          </a:xfrm>
          <a:prstGeom prst="rect">
            <a:avLst/>
          </a:prstGeom>
        </p:spPr>
        <p:txBody>
          <a:bodyPr anchor="t" rtlCol="false" tIns="0" lIns="0" bIns="0" rIns="0">
            <a:spAutoFit/>
          </a:bodyPr>
          <a:lstStyle/>
          <a:p>
            <a:pPr algn="ctr">
              <a:lnSpc>
                <a:spcPts val="2940"/>
              </a:lnSpc>
            </a:pPr>
            <a:r>
              <a:rPr lang="en-US" sz="2100" spc="67">
                <a:solidFill>
                  <a:srgbClr val="545454"/>
                </a:solidFill>
                <a:latin typeface="DM Sans Bold"/>
              </a:rPr>
              <a:t>Tổ chức quản lý các scene </a:t>
            </a:r>
          </a:p>
        </p:txBody>
      </p:sp>
      <p:sp>
        <p:nvSpPr>
          <p:cNvPr name="TextBox 59" id="59"/>
          <p:cNvSpPr txBox="true"/>
          <p:nvPr/>
        </p:nvSpPr>
        <p:spPr>
          <a:xfrm rot="0">
            <a:off x="9768621" y="1539250"/>
            <a:ext cx="2267001" cy="1108710"/>
          </a:xfrm>
          <a:prstGeom prst="rect">
            <a:avLst/>
          </a:prstGeom>
        </p:spPr>
        <p:txBody>
          <a:bodyPr anchor="t" rtlCol="false" tIns="0" lIns="0" bIns="0" rIns="0">
            <a:spAutoFit/>
          </a:bodyPr>
          <a:lstStyle/>
          <a:p>
            <a:pPr algn="ctr">
              <a:lnSpc>
                <a:spcPts val="2940"/>
              </a:lnSpc>
            </a:pPr>
            <a:r>
              <a:rPr lang="en-US" sz="2100" spc="67">
                <a:solidFill>
                  <a:srgbClr val="545454"/>
                </a:solidFill>
                <a:latin typeface="DM Sans Bold"/>
              </a:rPr>
              <a:t>Quản lý Object và sự kiện</a:t>
            </a:r>
          </a:p>
          <a:p>
            <a:pPr algn="ctr">
              <a:lnSpc>
                <a:spcPts val="2940"/>
              </a:lnSpc>
            </a:pPr>
          </a:p>
        </p:txBody>
      </p:sp>
      <p:sp>
        <p:nvSpPr>
          <p:cNvPr name="TextBox 60" id="60"/>
          <p:cNvSpPr txBox="true"/>
          <p:nvPr/>
        </p:nvSpPr>
        <p:spPr>
          <a:xfrm rot="0">
            <a:off x="6796515" y="504494"/>
            <a:ext cx="2042322" cy="737235"/>
          </a:xfrm>
          <a:prstGeom prst="rect">
            <a:avLst/>
          </a:prstGeom>
        </p:spPr>
        <p:txBody>
          <a:bodyPr anchor="t" rtlCol="false" tIns="0" lIns="0" bIns="0" rIns="0">
            <a:spAutoFit/>
          </a:bodyPr>
          <a:lstStyle/>
          <a:p>
            <a:pPr algn="ctr">
              <a:lnSpc>
                <a:spcPts val="2940"/>
              </a:lnSpc>
            </a:pPr>
            <a:r>
              <a:rPr lang="en-US" sz="2100" spc="67">
                <a:solidFill>
                  <a:srgbClr val="545454"/>
                </a:solidFill>
                <a:latin typeface="DM Sans Bold"/>
              </a:rPr>
              <a:t>Lưu trữ thông tin sự kiện</a:t>
            </a:r>
          </a:p>
        </p:txBody>
      </p:sp>
      <p:sp>
        <p:nvSpPr>
          <p:cNvPr name="TextBox 61" id="61"/>
          <p:cNvSpPr txBox="true"/>
          <p:nvPr/>
        </p:nvSpPr>
        <p:spPr>
          <a:xfrm rot="0">
            <a:off x="12262025" y="3388430"/>
            <a:ext cx="2042322" cy="737235"/>
          </a:xfrm>
          <a:prstGeom prst="rect">
            <a:avLst/>
          </a:prstGeom>
        </p:spPr>
        <p:txBody>
          <a:bodyPr anchor="t" rtlCol="false" tIns="0" lIns="0" bIns="0" rIns="0">
            <a:spAutoFit/>
          </a:bodyPr>
          <a:lstStyle/>
          <a:p>
            <a:pPr algn="ctr">
              <a:lnSpc>
                <a:spcPts val="2940"/>
              </a:lnSpc>
            </a:pPr>
            <a:r>
              <a:rPr lang="en-US" sz="2100" spc="67">
                <a:solidFill>
                  <a:srgbClr val="545454"/>
                </a:solidFill>
                <a:latin typeface="DM Sans Bold"/>
              </a:rPr>
              <a:t>Chứa các class hỗ trợ</a:t>
            </a:r>
          </a:p>
        </p:txBody>
      </p:sp>
      <p:sp>
        <p:nvSpPr>
          <p:cNvPr name="TextBox 62" id="62"/>
          <p:cNvSpPr txBox="true"/>
          <p:nvPr/>
        </p:nvSpPr>
        <p:spPr>
          <a:xfrm rot="0">
            <a:off x="11442310" y="618794"/>
            <a:ext cx="6761916" cy="539750"/>
          </a:xfrm>
          <a:prstGeom prst="rect">
            <a:avLst/>
          </a:prstGeom>
        </p:spPr>
        <p:txBody>
          <a:bodyPr anchor="t" rtlCol="false" tIns="0" lIns="0" bIns="0" rIns="0">
            <a:spAutoFit/>
          </a:bodyPr>
          <a:lstStyle/>
          <a:p>
            <a:pPr>
              <a:lnSpc>
                <a:spcPts val="4000"/>
              </a:lnSpc>
            </a:pPr>
            <a:r>
              <a:rPr lang="en-US" sz="4000">
                <a:solidFill>
                  <a:srgbClr val="FFFFFF"/>
                </a:solidFill>
                <a:latin typeface="Kollektif Bold"/>
              </a:rPr>
              <a:t>01 - THIẾT KẾ ĐỐI TƯỢNG</a:t>
            </a:r>
          </a:p>
        </p:txBody>
      </p:sp>
      <p:sp>
        <p:nvSpPr>
          <p:cNvPr name="TextBox 63" id="63"/>
          <p:cNvSpPr txBox="true"/>
          <p:nvPr/>
        </p:nvSpPr>
        <p:spPr>
          <a:xfrm rot="0">
            <a:off x="10077578" y="8223286"/>
            <a:ext cx="1424407" cy="473075"/>
          </a:xfrm>
          <a:prstGeom prst="rect">
            <a:avLst/>
          </a:prstGeom>
        </p:spPr>
        <p:txBody>
          <a:bodyPr anchor="t" rtlCol="false" tIns="0" lIns="0" bIns="0" rIns="0">
            <a:spAutoFit/>
          </a:bodyPr>
          <a:lstStyle/>
          <a:p>
            <a:pPr algn="ctr">
              <a:lnSpc>
                <a:spcPts val="3999"/>
              </a:lnSpc>
            </a:pPr>
            <a:r>
              <a:rPr lang="en-US" sz="2499" spc="302">
                <a:solidFill>
                  <a:srgbClr val="FFFFFF"/>
                </a:solidFill>
                <a:latin typeface="DM Sans Bold"/>
              </a:rPr>
              <a:t>input</a:t>
            </a:r>
          </a:p>
        </p:txBody>
      </p:sp>
      <p:sp>
        <p:nvSpPr>
          <p:cNvPr name="TextBox 64" id="64"/>
          <p:cNvSpPr txBox="true"/>
          <p:nvPr/>
        </p:nvSpPr>
        <p:spPr>
          <a:xfrm rot="0">
            <a:off x="9768621" y="9450335"/>
            <a:ext cx="2042322" cy="737235"/>
          </a:xfrm>
          <a:prstGeom prst="rect">
            <a:avLst/>
          </a:prstGeom>
        </p:spPr>
        <p:txBody>
          <a:bodyPr anchor="t" rtlCol="false" tIns="0" lIns="0" bIns="0" rIns="0">
            <a:spAutoFit/>
          </a:bodyPr>
          <a:lstStyle/>
          <a:p>
            <a:pPr algn="ctr">
              <a:lnSpc>
                <a:spcPts val="2940"/>
              </a:lnSpc>
            </a:pPr>
            <a:r>
              <a:rPr lang="en-US" sz="2100" spc="67">
                <a:solidFill>
                  <a:srgbClr val="545454"/>
                </a:solidFill>
                <a:latin typeface="DM Sans Bold"/>
              </a:rPr>
              <a:t>Lấy tương tác người dùng</a:t>
            </a:r>
          </a:p>
        </p:txBody>
      </p:sp>
      <p:sp>
        <p:nvSpPr>
          <p:cNvPr name="TextBox 65" id="65"/>
          <p:cNvSpPr txBox="true"/>
          <p:nvPr/>
        </p:nvSpPr>
        <p:spPr>
          <a:xfrm rot="0">
            <a:off x="12344579" y="6668001"/>
            <a:ext cx="1424407" cy="473075"/>
          </a:xfrm>
          <a:prstGeom prst="rect">
            <a:avLst/>
          </a:prstGeom>
        </p:spPr>
        <p:txBody>
          <a:bodyPr anchor="t" rtlCol="false" tIns="0" lIns="0" bIns="0" rIns="0">
            <a:spAutoFit/>
          </a:bodyPr>
          <a:lstStyle/>
          <a:p>
            <a:pPr algn="ctr">
              <a:lnSpc>
                <a:spcPts val="3999"/>
              </a:lnSpc>
            </a:pPr>
            <a:r>
              <a:rPr lang="en-US" sz="2499" spc="302">
                <a:solidFill>
                  <a:srgbClr val="FFFFFF"/>
                </a:solidFill>
                <a:latin typeface="DM Sans Bold"/>
              </a:rPr>
              <a:t>ui</a:t>
            </a:r>
          </a:p>
        </p:txBody>
      </p:sp>
      <p:sp>
        <p:nvSpPr>
          <p:cNvPr name="TextBox 66" id="66"/>
          <p:cNvSpPr txBox="true"/>
          <p:nvPr/>
        </p:nvSpPr>
        <p:spPr>
          <a:xfrm rot="0">
            <a:off x="12035622" y="7895051"/>
            <a:ext cx="2042322" cy="1108710"/>
          </a:xfrm>
          <a:prstGeom prst="rect">
            <a:avLst/>
          </a:prstGeom>
        </p:spPr>
        <p:txBody>
          <a:bodyPr anchor="t" rtlCol="false" tIns="0" lIns="0" bIns="0" rIns="0">
            <a:spAutoFit/>
          </a:bodyPr>
          <a:lstStyle/>
          <a:p>
            <a:pPr algn="ctr">
              <a:lnSpc>
                <a:spcPts val="2940"/>
              </a:lnSpc>
            </a:pPr>
            <a:r>
              <a:rPr lang="en-US" sz="2100" spc="67">
                <a:solidFill>
                  <a:srgbClr val="545454"/>
                </a:solidFill>
                <a:latin typeface="DM Sans Bold"/>
              </a:rPr>
              <a:t>Quản lý các thành phần giao diện</a:t>
            </a:r>
          </a:p>
        </p:txBody>
      </p:sp>
      <p:sp>
        <p:nvSpPr>
          <p:cNvPr name="TextBox 67" id="67"/>
          <p:cNvSpPr txBox="true"/>
          <p:nvPr/>
        </p:nvSpPr>
        <p:spPr>
          <a:xfrm rot="0">
            <a:off x="4325848" y="2879244"/>
            <a:ext cx="1424407" cy="421640"/>
          </a:xfrm>
          <a:prstGeom prst="rect">
            <a:avLst/>
          </a:prstGeom>
        </p:spPr>
        <p:txBody>
          <a:bodyPr anchor="t" rtlCol="false" tIns="0" lIns="0" bIns="0" rIns="0">
            <a:spAutoFit/>
          </a:bodyPr>
          <a:lstStyle/>
          <a:p>
            <a:pPr algn="ctr">
              <a:lnSpc>
                <a:spcPts val="3519"/>
              </a:lnSpc>
            </a:pPr>
            <a:r>
              <a:rPr lang="en-US" sz="2199" spc="266">
                <a:solidFill>
                  <a:srgbClr val="FFFFFF"/>
                </a:solidFill>
                <a:latin typeface="DM Sans"/>
              </a:rPr>
              <a:t>enemies</a:t>
            </a:r>
          </a:p>
        </p:txBody>
      </p:sp>
      <p:sp>
        <p:nvSpPr>
          <p:cNvPr name="TextBox 68" id="68"/>
          <p:cNvSpPr txBox="true"/>
          <p:nvPr/>
        </p:nvSpPr>
        <p:spPr>
          <a:xfrm rot="0">
            <a:off x="3904551" y="1386308"/>
            <a:ext cx="2267001" cy="737235"/>
          </a:xfrm>
          <a:prstGeom prst="rect">
            <a:avLst/>
          </a:prstGeom>
        </p:spPr>
        <p:txBody>
          <a:bodyPr anchor="t" rtlCol="false" tIns="0" lIns="0" bIns="0" rIns="0">
            <a:spAutoFit/>
          </a:bodyPr>
          <a:lstStyle/>
          <a:p>
            <a:pPr algn="ctr">
              <a:lnSpc>
                <a:spcPts val="2940"/>
              </a:lnSpc>
            </a:pPr>
            <a:r>
              <a:rPr lang="en-US" sz="2100" spc="67">
                <a:solidFill>
                  <a:srgbClr val="545454"/>
                </a:solidFill>
                <a:latin typeface="DM Sans Bold"/>
              </a:rPr>
              <a:t>Lưu trữ dự liệu từng quái vật</a:t>
            </a:r>
          </a:p>
        </p:txBody>
      </p:sp>
      <p:sp>
        <p:nvSpPr>
          <p:cNvPr name="TextBox 69" id="69"/>
          <p:cNvSpPr txBox="true"/>
          <p:nvPr/>
        </p:nvSpPr>
        <p:spPr>
          <a:xfrm rot="0">
            <a:off x="6543932" y="5095776"/>
            <a:ext cx="2882217" cy="758825"/>
          </a:xfrm>
          <a:prstGeom prst="rect">
            <a:avLst/>
          </a:prstGeom>
        </p:spPr>
        <p:txBody>
          <a:bodyPr anchor="t" rtlCol="false" tIns="0" lIns="0" bIns="0" rIns="0">
            <a:spAutoFit/>
          </a:bodyPr>
          <a:lstStyle/>
          <a:p>
            <a:pPr algn="ctr">
              <a:lnSpc>
                <a:spcPts val="6399"/>
              </a:lnSpc>
            </a:pPr>
            <a:r>
              <a:rPr lang="en-US" sz="3999" spc="483">
                <a:solidFill>
                  <a:srgbClr val="FFFFFF"/>
                </a:solidFill>
                <a:latin typeface="DM Sans Bold"/>
              </a:rPr>
              <a:t>PACKAGE</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2700000">
            <a:off x="11386843" y="7201845"/>
            <a:ext cx="7415398" cy="3565095"/>
            <a:chOff x="0" y="0"/>
            <a:chExt cx="660400" cy="317500"/>
          </a:xfrm>
        </p:grpSpPr>
        <p:sp>
          <p:nvSpPr>
            <p:cNvPr name="Freeform 3" id="3"/>
            <p:cNvSpPr/>
            <p:nvPr/>
          </p:nvSpPr>
          <p:spPr>
            <a:xfrm flipH="false" flipV="false" rot="0">
              <a:off x="0" y="0"/>
              <a:ext cx="660400" cy="317500"/>
            </a:xfrm>
            <a:custGeom>
              <a:avLst/>
              <a:gdLst/>
              <a:ahLst/>
              <a:cxnLst/>
              <a:rect r="r" b="b" t="t" l="l"/>
              <a:pathLst>
                <a:path h="3175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8CA9AD"/>
              </a:solidFill>
              <a:prstDash val="solid"/>
              <a:miter/>
            </a:ln>
          </p:spPr>
        </p:sp>
        <p:sp>
          <p:nvSpPr>
            <p:cNvPr name="TextBox 4" id="4"/>
            <p:cNvSpPr txBox="true"/>
            <p:nvPr/>
          </p:nvSpPr>
          <p:spPr>
            <a:xfrm>
              <a:off x="0" y="146050"/>
              <a:ext cx="660400" cy="171450"/>
            </a:xfrm>
            <a:prstGeom prst="rect">
              <a:avLst/>
            </a:prstGeom>
          </p:spPr>
          <p:txBody>
            <a:bodyPr anchor="ctr" rtlCol="false" tIns="50800" lIns="50800" bIns="50800" rIns="50800"/>
            <a:lstStyle/>
            <a:p>
              <a:pPr algn="ctr">
                <a:lnSpc>
                  <a:spcPts val="2553"/>
                </a:lnSpc>
              </a:pPr>
            </a:p>
          </p:txBody>
        </p:sp>
      </p:grpSp>
      <p:sp>
        <p:nvSpPr>
          <p:cNvPr name="AutoShape 5" id="5"/>
          <p:cNvSpPr/>
          <p:nvPr/>
        </p:nvSpPr>
        <p:spPr>
          <a:xfrm flipV="true">
            <a:off x="14131544" y="7969488"/>
            <a:ext cx="5132702" cy="5185216"/>
          </a:xfrm>
          <a:prstGeom prst="line">
            <a:avLst/>
          </a:prstGeom>
          <a:ln cap="flat" w="28575">
            <a:solidFill>
              <a:srgbClr val="8CA9AD"/>
            </a:solidFill>
            <a:prstDash val="solid"/>
            <a:headEnd type="none" len="sm" w="sm"/>
            <a:tailEnd type="none" len="sm" w="sm"/>
          </a:ln>
        </p:spPr>
      </p:sp>
      <p:sp>
        <p:nvSpPr>
          <p:cNvPr name="AutoShape 6" id="6"/>
          <p:cNvSpPr/>
          <p:nvPr/>
        </p:nvSpPr>
        <p:spPr>
          <a:xfrm flipV="true">
            <a:off x="14444220" y="8329798"/>
            <a:ext cx="5038853" cy="5038853"/>
          </a:xfrm>
          <a:prstGeom prst="line">
            <a:avLst/>
          </a:prstGeom>
          <a:ln cap="flat" w="28575">
            <a:solidFill>
              <a:srgbClr val="8CA9AD"/>
            </a:solidFill>
            <a:prstDash val="solid"/>
            <a:headEnd type="none" len="sm" w="sm"/>
            <a:tailEnd type="none" len="sm" w="sm"/>
          </a:ln>
        </p:spPr>
      </p:sp>
      <p:sp>
        <p:nvSpPr>
          <p:cNvPr name="AutoShape 7" id="7"/>
          <p:cNvSpPr/>
          <p:nvPr/>
        </p:nvSpPr>
        <p:spPr>
          <a:xfrm flipV="true">
            <a:off x="14802690" y="8681112"/>
            <a:ext cx="4867141" cy="4867141"/>
          </a:xfrm>
          <a:prstGeom prst="line">
            <a:avLst/>
          </a:prstGeom>
          <a:ln cap="flat" w="28575">
            <a:solidFill>
              <a:srgbClr val="8CA9AD"/>
            </a:solidFill>
            <a:prstDash val="solid"/>
            <a:headEnd type="none" len="sm" w="sm"/>
            <a:tailEnd type="none" len="sm" w="sm"/>
          </a:ln>
        </p:spPr>
      </p:sp>
      <p:grpSp>
        <p:nvGrpSpPr>
          <p:cNvPr name="Group 8" id="8"/>
          <p:cNvGrpSpPr/>
          <p:nvPr/>
        </p:nvGrpSpPr>
        <p:grpSpPr>
          <a:xfrm rot="2700000">
            <a:off x="-2137434" y="-3783523"/>
            <a:ext cx="7415398" cy="3565095"/>
            <a:chOff x="0" y="0"/>
            <a:chExt cx="660400" cy="317500"/>
          </a:xfrm>
        </p:grpSpPr>
        <p:sp>
          <p:nvSpPr>
            <p:cNvPr name="Freeform 9" id="9"/>
            <p:cNvSpPr/>
            <p:nvPr/>
          </p:nvSpPr>
          <p:spPr>
            <a:xfrm flipH="false" flipV="false" rot="0">
              <a:off x="0" y="0"/>
              <a:ext cx="660400" cy="317500"/>
            </a:xfrm>
            <a:custGeom>
              <a:avLst/>
              <a:gdLst/>
              <a:ahLst/>
              <a:cxnLst/>
              <a:rect r="r" b="b" t="t" l="l"/>
              <a:pathLst>
                <a:path h="3175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8CA9AD"/>
              </a:solidFill>
              <a:prstDash val="solid"/>
              <a:miter/>
            </a:ln>
          </p:spPr>
        </p:sp>
        <p:sp>
          <p:nvSpPr>
            <p:cNvPr name="TextBox 10" id="10"/>
            <p:cNvSpPr txBox="true"/>
            <p:nvPr/>
          </p:nvSpPr>
          <p:spPr>
            <a:xfrm>
              <a:off x="0" y="146050"/>
              <a:ext cx="660400" cy="171450"/>
            </a:xfrm>
            <a:prstGeom prst="rect">
              <a:avLst/>
            </a:prstGeom>
          </p:spPr>
          <p:txBody>
            <a:bodyPr anchor="ctr" rtlCol="false" tIns="50800" lIns="50800" bIns="50800" rIns="50800"/>
            <a:lstStyle/>
            <a:p>
              <a:pPr algn="ctr">
                <a:lnSpc>
                  <a:spcPts val="2553"/>
                </a:lnSpc>
              </a:pPr>
            </a:p>
          </p:txBody>
        </p:sp>
      </p:grpSp>
      <p:sp>
        <p:nvSpPr>
          <p:cNvPr name="AutoShape 11" id="11"/>
          <p:cNvSpPr/>
          <p:nvPr/>
        </p:nvSpPr>
        <p:spPr>
          <a:xfrm>
            <a:off x="-2600048" y="-2963974"/>
            <a:ext cx="5185216" cy="5132702"/>
          </a:xfrm>
          <a:prstGeom prst="line">
            <a:avLst/>
          </a:prstGeom>
          <a:ln cap="flat" w="28575">
            <a:solidFill>
              <a:srgbClr val="8CA9AD"/>
            </a:solidFill>
            <a:prstDash val="solid"/>
            <a:headEnd type="none" len="sm" w="sm"/>
            <a:tailEnd type="none" len="sm" w="sm"/>
          </a:ln>
        </p:spPr>
      </p:sp>
      <p:sp>
        <p:nvSpPr>
          <p:cNvPr name="AutoShape 12" id="12"/>
          <p:cNvSpPr/>
          <p:nvPr/>
        </p:nvSpPr>
        <p:spPr>
          <a:xfrm>
            <a:off x="-2813995" y="-2651297"/>
            <a:ext cx="5038853" cy="5038853"/>
          </a:xfrm>
          <a:prstGeom prst="line">
            <a:avLst/>
          </a:prstGeom>
          <a:ln cap="flat" w="28575">
            <a:solidFill>
              <a:srgbClr val="8CA9AD"/>
            </a:solidFill>
            <a:prstDash val="solid"/>
            <a:headEnd type="none" len="sm" w="sm"/>
            <a:tailEnd type="none" len="sm" w="sm"/>
          </a:ln>
        </p:spPr>
      </p:sp>
      <p:sp>
        <p:nvSpPr>
          <p:cNvPr name="AutoShape 13" id="13"/>
          <p:cNvSpPr/>
          <p:nvPr/>
        </p:nvSpPr>
        <p:spPr>
          <a:xfrm>
            <a:off x="-2993596" y="-2292827"/>
            <a:ext cx="4867141" cy="4867141"/>
          </a:xfrm>
          <a:prstGeom prst="line">
            <a:avLst/>
          </a:prstGeom>
          <a:ln cap="flat" w="28575">
            <a:solidFill>
              <a:srgbClr val="8CA9AD"/>
            </a:solidFill>
            <a:prstDash val="solid"/>
            <a:headEnd type="none" len="sm" w="sm"/>
            <a:tailEnd type="none" len="sm" w="sm"/>
          </a:ln>
        </p:spPr>
      </p:sp>
      <p:sp>
        <p:nvSpPr>
          <p:cNvPr name="AutoShape 14" id="14"/>
          <p:cNvSpPr/>
          <p:nvPr/>
        </p:nvSpPr>
        <p:spPr>
          <a:xfrm>
            <a:off x="-3120251" y="-1906560"/>
            <a:ext cx="4690515" cy="4690515"/>
          </a:xfrm>
          <a:prstGeom prst="line">
            <a:avLst/>
          </a:prstGeom>
          <a:ln cap="flat" w="28575">
            <a:solidFill>
              <a:srgbClr val="8CA9AD"/>
            </a:solidFill>
            <a:prstDash val="solid"/>
            <a:headEnd type="none" len="sm" w="sm"/>
            <a:tailEnd type="none" len="sm" w="sm"/>
          </a:ln>
        </p:spPr>
      </p:sp>
      <p:sp>
        <p:nvSpPr>
          <p:cNvPr name="AutoShape 15" id="15"/>
          <p:cNvSpPr/>
          <p:nvPr/>
        </p:nvSpPr>
        <p:spPr>
          <a:xfrm>
            <a:off x="-3264105" y="-1466883"/>
            <a:ext cx="4347674" cy="4347674"/>
          </a:xfrm>
          <a:prstGeom prst="line">
            <a:avLst/>
          </a:prstGeom>
          <a:ln cap="flat" w="28575">
            <a:solidFill>
              <a:srgbClr val="8CA9AD"/>
            </a:solidFill>
            <a:prstDash val="solid"/>
            <a:headEnd type="none" len="sm" w="sm"/>
            <a:tailEnd type="none" len="sm" w="sm"/>
          </a:ln>
        </p:spPr>
      </p:sp>
      <p:sp>
        <p:nvSpPr>
          <p:cNvPr name="AutoShape 16" id="16"/>
          <p:cNvSpPr/>
          <p:nvPr/>
        </p:nvSpPr>
        <p:spPr>
          <a:xfrm>
            <a:off x="-3384925" y="-1023159"/>
            <a:ext cx="3963599" cy="3985594"/>
          </a:xfrm>
          <a:prstGeom prst="line">
            <a:avLst/>
          </a:prstGeom>
          <a:ln cap="flat" w="28575">
            <a:solidFill>
              <a:srgbClr val="8CA9AD"/>
            </a:solidFill>
            <a:prstDash val="solid"/>
            <a:headEnd type="none" len="sm" w="sm"/>
            <a:tailEnd type="none" len="sm" w="sm"/>
          </a:ln>
        </p:spPr>
      </p:sp>
      <p:sp>
        <p:nvSpPr>
          <p:cNvPr name="AutoShape 17" id="17"/>
          <p:cNvSpPr/>
          <p:nvPr/>
        </p:nvSpPr>
        <p:spPr>
          <a:xfrm>
            <a:off x="-3359157" y="-461526"/>
            <a:ext cx="3377485" cy="3360058"/>
          </a:xfrm>
          <a:prstGeom prst="line">
            <a:avLst/>
          </a:prstGeom>
          <a:ln cap="flat" w="28575">
            <a:solidFill>
              <a:srgbClr val="8CA9AD"/>
            </a:solidFill>
            <a:prstDash val="solid"/>
            <a:headEnd type="none" len="sm" w="sm"/>
            <a:tailEnd type="none" len="sm" w="sm"/>
          </a:ln>
        </p:spPr>
      </p:sp>
      <p:grpSp>
        <p:nvGrpSpPr>
          <p:cNvPr name="Group 18" id="18"/>
          <p:cNvGrpSpPr/>
          <p:nvPr/>
        </p:nvGrpSpPr>
        <p:grpSpPr>
          <a:xfrm rot="0">
            <a:off x="5591257" y="514766"/>
            <a:ext cx="7105486" cy="1027869"/>
            <a:chOff x="0" y="0"/>
            <a:chExt cx="1871404" cy="270714"/>
          </a:xfrm>
        </p:grpSpPr>
        <p:sp>
          <p:nvSpPr>
            <p:cNvPr name="Freeform 19" id="19"/>
            <p:cNvSpPr/>
            <p:nvPr/>
          </p:nvSpPr>
          <p:spPr>
            <a:xfrm flipH="false" flipV="false" rot="0">
              <a:off x="0" y="0"/>
              <a:ext cx="1871404" cy="270714"/>
            </a:xfrm>
            <a:custGeom>
              <a:avLst/>
              <a:gdLst/>
              <a:ahLst/>
              <a:cxnLst/>
              <a:rect r="r" b="b" t="t" l="l"/>
              <a:pathLst>
                <a:path h="270714" w="1871404">
                  <a:moveTo>
                    <a:pt x="55568" y="0"/>
                  </a:moveTo>
                  <a:lnTo>
                    <a:pt x="1815836" y="0"/>
                  </a:lnTo>
                  <a:cubicBezTo>
                    <a:pt x="1846525" y="0"/>
                    <a:pt x="1871404" y="24879"/>
                    <a:pt x="1871404" y="55568"/>
                  </a:cubicBezTo>
                  <a:lnTo>
                    <a:pt x="1871404" y="215146"/>
                  </a:lnTo>
                  <a:cubicBezTo>
                    <a:pt x="1871404" y="245836"/>
                    <a:pt x="1846525" y="270714"/>
                    <a:pt x="1815836" y="270714"/>
                  </a:cubicBezTo>
                  <a:lnTo>
                    <a:pt x="55568" y="270714"/>
                  </a:lnTo>
                  <a:cubicBezTo>
                    <a:pt x="24879" y="270714"/>
                    <a:pt x="0" y="245836"/>
                    <a:pt x="0" y="215146"/>
                  </a:cubicBezTo>
                  <a:lnTo>
                    <a:pt x="0" y="55568"/>
                  </a:lnTo>
                  <a:cubicBezTo>
                    <a:pt x="0" y="24879"/>
                    <a:pt x="24879" y="0"/>
                    <a:pt x="55568" y="0"/>
                  </a:cubicBezTo>
                  <a:close/>
                </a:path>
              </a:pathLst>
            </a:custGeom>
            <a:solidFill>
              <a:srgbClr val="227C9D"/>
            </a:solidFill>
          </p:spPr>
        </p:sp>
        <p:sp>
          <p:nvSpPr>
            <p:cNvPr name="TextBox 20" id="20"/>
            <p:cNvSpPr txBox="true"/>
            <p:nvPr/>
          </p:nvSpPr>
          <p:spPr>
            <a:xfrm>
              <a:off x="0" y="19050"/>
              <a:ext cx="1871404" cy="251664"/>
            </a:xfrm>
            <a:prstGeom prst="rect">
              <a:avLst/>
            </a:prstGeom>
          </p:spPr>
          <p:txBody>
            <a:bodyPr anchor="ctr" rtlCol="false" tIns="50800" lIns="50800" bIns="50800" rIns="50800"/>
            <a:lstStyle/>
            <a:p>
              <a:pPr algn="ctr">
                <a:lnSpc>
                  <a:spcPts val="2553"/>
                </a:lnSpc>
              </a:pPr>
            </a:p>
          </p:txBody>
        </p:sp>
      </p:grpSp>
      <p:sp>
        <p:nvSpPr>
          <p:cNvPr name="Freeform 21" id="21"/>
          <p:cNvSpPr/>
          <p:nvPr/>
        </p:nvSpPr>
        <p:spPr>
          <a:xfrm flipH="false" flipV="false" rot="0">
            <a:off x="1110135" y="2149123"/>
            <a:ext cx="5012582" cy="3132864"/>
          </a:xfrm>
          <a:custGeom>
            <a:avLst/>
            <a:gdLst/>
            <a:ahLst/>
            <a:cxnLst/>
            <a:rect r="r" b="b" t="t" l="l"/>
            <a:pathLst>
              <a:path h="3132864" w="5012582">
                <a:moveTo>
                  <a:pt x="0" y="0"/>
                </a:moveTo>
                <a:lnTo>
                  <a:pt x="5012583" y="0"/>
                </a:lnTo>
                <a:lnTo>
                  <a:pt x="5012583" y="3132864"/>
                </a:lnTo>
                <a:lnTo>
                  <a:pt x="0" y="3132864"/>
                </a:lnTo>
                <a:lnTo>
                  <a:pt x="0" y="0"/>
                </a:lnTo>
                <a:close/>
              </a:path>
            </a:pathLst>
          </a:custGeom>
          <a:blipFill>
            <a:blip r:embed="rId2"/>
            <a:stretch>
              <a:fillRect l="0" t="0" r="0" b="0"/>
            </a:stretch>
          </a:blipFill>
        </p:spPr>
      </p:sp>
      <p:sp>
        <p:nvSpPr>
          <p:cNvPr name="Freeform 22" id="22"/>
          <p:cNvSpPr/>
          <p:nvPr/>
        </p:nvSpPr>
        <p:spPr>
          <a:xfrm flipH="false" flipV="false" rot="0">
            <a:off x="6675168" y="2149123"/>
            <a:ext cx="5026545" cy="3132864"/>
          </a:xfrm>
          <a:custGeom>
            <a:avLst/>
            <a:gdLst/>
            <a:ahLst/>
            <a:cxnLst/>
            <a:rect r="r" b="b" t="t" l="l"/>
            <a:pathLst>
              <a:path h="3132864" w="5026545">
                <a:moveTo>
                  <a:pt x="0" y="0"/>
                </a:moveTo>
                <a:lnTo>
                  <a:pt x="5026545" y="0"/>
                </a:lnTo>
                <a:lnTo>
                  <a:pt x="5026545" y="3132864"/>
                </a:lnTo>
                <a:lnTo>
                  <a:pt x="0" y="3132864"/>
                </a:lnTo>
                <a:lnTo>
                  <a:pt x="0" y="0"/>
                </a:lnTo>
                <a:close/>
              </a:path>
            </a:pathLst>
          </a:custGeom>
          <a:blipFill>
            <a:blip r:embed="rId3"/>
            <a:stretch>
              <a:fillRect l="0" t="0" r="0" b="0"/>
            </a:stretch>
          </a:blipFill>
        </p:spPr>
      </p:sp>
      <p:sp>
        <p:nvSpPr>
          <p:cNvPr name="Freeform 23" id="23"/>
          <p:cNvSpPr/>
          <p:nvPr/>
        </p:nvSpPr>
        <p:spPr>
          <a:xfrm flipH="false" flipV="false" rot="0">
            <a:off x="12254163" y="2149123"/>
            <a:ext cx="5026545" cy="3132864"/>
          </a:xfrm>
          <a:custGeom>
            <a:avLst/>
            <a:gdLst/>
            <a:ahLst/>
            <a:cxnLst/>
            <a:rect r="r" b="b" t="t" l="l"/>
            <a:pathLst>
              <a:path h="3132864" w="5026545">
                <a:moveTo>
                  <a:pt x="0" y="0"/>
                </a:moveTo>
                <a:lnTo>
                  <a:pt x="5026545" y="0"/>
                </a:lnTo>
                <a:lnTo>
                  <a:pt x="5026545" y="3132864"/>
                </a:lnTo>
                <a:lnTo>
                  <a:pt x="0" y="3132864"/>
                </a:lnTo>
                <a:lnTo>
                  <a:pt x="0" y="0"/>
                </a:lnTo>
                <a:close/>
              </a:path>
            </a:pathLst>
          </a:custGeom>
          <a:blipFill>
            <a:blip r:embed="rId4"/>
            <a:stretch>
              <a:fillRect l="0" t="0" r="0" b="0"/>
            </a:stretch>
          </a:blipFill>
        </p:spPr>
      </p:sp>
      <p:sp>
        <p:nvSpPr>
          <p:cNvPr name="Freeform 24" id="24"/>
          <p:cNvSpPr/>
          <p:nvPr/>
        </p:nvSpPr>
        <p:spPr>
          <a:xfrm flipH="false" flipV="false" rot="0">
            <a:off x="1110135" y="6134138"/>
            <a:ext cx="5012582" cy="3124162"/>
          </a:xfrm>
          <a:custGeom>
            <a:avLst/>
            <a:gdLst/>
            <a:ahLst/>
            <a:cxnLst/>
            <a:rect r="r" b="b" t="t" l="l"/>
            <a:pathLst>
              <a:path h="3124162" w="5012582">
                <a:moveTo>
                  <a:pt x="0" y="0"/>
                </a:moveTo>
                <a:lnTo>
                  <a:pt x="5012583" y="0"/>
                </a:lnTo>
                <a:lnTo>
                  <a:pt x="5012583" y="3124162"/>
                </a:lnTo>
                <a:lnTo>
                  <a:pt x="0" y="3124162"/>
                </a:lnTo>
                <a:lnTo>
                  <a:pt x="0" y="0"/>
                </a:lnTo>
                <a:close/>
              </a:path>
            </a:pathLst>
          </a:custGeom>
          <a:blipFill>
            <a:blip r:embed="rId5"/>
            <a:stretch>
              <a:fillRect l="0" t="0" r="0" b="0"/>
            </a:stretch>
          </a:blipFill>
        </p:spPr>
      </p:sp>
      <p:sp>
        <p:nvSpPr>
          <p:cNvPr name="Freeform 25" id="25"/>
          <p:cNvSpPr/>
          <p:nvPr/>
        </p:nvSpPr>
        <p:spPr>
          <a:xfrm flipH="false" flipV="false" rot="0">
            <a:off x="6675168" y="6099197"/>
            <a:ext cx="5068645" cy="3159103"/>
          </a:xfrm>
          <a:custGeom>
            <a:avLst/>
            <a:gdLst/>
            <a:ahLst/>
            <a:cxnLst/>
            <a:rect r="r" b="b" t="t" l="l"/>
            <a:pathLst>
              <a:path h="3159103" w="5068645">
                <a:moveTo>
                  <a:pt x="0" y="0"/>
                </a:moveTo>
                <a:lnTo>
                  <a:pt x="5068644" y="0"/>
                </a:lnTo>
                <a:lnTo>
                  <a:pt x="5068644" y="3159103"/>
                </a:lnTo>
                <a:lnTo>
                  <a:pt x="0" y="3159103"/>
                </a:lnTo>
                <a:lnTo>
                  <a:pt x="0" y="0"/>
                </a:lnTo>
                <a:close/>
              </a:path>
            </a:pathLst>
          </a:custGeom>
          <a:blipFill>
            <a:blip r:embed="rId6"/>
            <a:stretch>
              <a:fillRect l="0" t="0" r="0" b="0"/>
            </a:stretch>
          </a:blipFill>
        </p:spPr>
      </p:sp>
      <p:sp>
        <p:nvSpPr>
          <p:cNvPr name="Freeform 26" id="26"/>
          <p:cNvSpPr/>
          <p:nvPr/>
        </p:nvSpPr>
        <p:spPr>
          <a:xfrm flipH="false" flipV="false" rot="0">
            <a:off x="12227755" y="6099197"/>
            <a:ext cx="5052953" cy="3159103"/>
          </a:xfrm>
          <a:custGeom>
            <a:avLst/>
            <a:gdLst/>
            <a:ahLst/>
            <a:cxnLst/>
            <a:rect r="r" b="b" t="t" l="l"/>
            <a:pathLst>
              <a:path h="3159103" w="5052953">
                <a:moveTo>
                  <a:pt x="0" y="0"/>
                </a:moveTo>
                <a:lnTo>
                  <a:pt x="5052953" y="0"/>
                </a:lnTo>
                <a:lnTo>
                  <a:pt x="5052953" y="3159103"/>
                </a:lnTo>
                <a:lnTo>
                  <a:pt x="0" y="3159103"/>
                </a:lnTo>
                <a:lnTo>
                  <a:pt x="0" y="0"/>
                </a:lnTo>
                <a:close/>
              </a:path>
            </a:pathLst>
          </a:custGeom>
          <a:blipFill>
            <a:blip r:embed="rId7"/>
            <a:stretch>
              <a:fillRect l="0" t="0" r="0" b="0"/>
            </a:stretch>
          </a:blipFill>
        </p:spPr>
      </p:sp>
      <p:sp>
        <p:nvSpPr>
          <p:cNvPr name="TextBox 27" id="27"/>
          <p:cNvSpPr txBox="true"/>
          <p:nvPr/>
        </p:nvSpPr>
        <p:spPr>
          <a:xfrm rot="0">
            <a:off x="5934827" y="792162"/>
            <a:ext cx="6521189" cy="539750"/>
          </a:xfrm>
          <a:prstGeom prst="rect">
            <a:avLst/>
          </a:prstGeom>
        </p:spPr>
        <p:txBody>
          <a:bodyPr anchor="t" rtlCol="false" tIns="0" lIns="0" bIns="0" rIns="0">
            <a:spAutoFit/>
          </a:bodyPr>
          <a:lstStyle/>
          <a:p>
            <a:pPr>
              <a:lnSpc>
                <a:spcPts val="4000"/>
              </a:lnSpc>
            </a:pPr>
            <a:r>
              <a:rPr lang="en-US" sz="4000">
                <a:solidFill>
                  <a:srgbClr val="FFFFFF"/>
                </a:solidFill>
                <a:latin typeface="Kollektif Bold"/>
              </a:rPr>
              <a:t>02 - KẾT QUẢ ĐẠT ĐƯỢC</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EFEFEF"/>
        </a:solidFill>
      </p:bgPr>
    </p:bg>
    <p:spTree>
      <p:nvGrpSpPr>
        <p:cNvPr id="1" name=""/>
        <p:cNvGrpSpPr/>
        <p:nvPr/>
      </p:nvGrpSpPr>
      <p:grpSpPr>
        <a:xfrm>
          <a:off x="0" y="0"/>
          <a:ext cx="0" cy="0"/>
          <a:chOff x="0" y="0"/>
          <a:chExt cx="0" cy="0"/>
        </a:xfrm>
      </p:grpSpPr>
      <p:sp>
        <p:nvSpPr>
          <p:cNvPr name="Freeform 2" id="2"/>
          <p:cNvSpPr/>
          <p:nvPr/>
        </p:nvSpPr>
        <p:spPr>
          <a:xfrm flipH="false" flipV="false" rot="0">
            <a:off x="17204191" y="-55109"/>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7204191" y="1028700"/>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true" flipV="true" rot="5400000">
            <a:off x="17204191" y="2112509"/>
            <a:ext cx="1083809" cy="1083809"/>
          </a:xfrm>
          <a:custGeom>
            <a:avLst/>
            <a:gdLst/>
            <a:ahLst/>
            <a:cxnLst/>
            <a:rect r="r" b="b" t="t" l="l"/>
            <a:pathLst>
              <a:path h="1083809" w="1083809">
                <a:moveTo>
                  <a:pt x="1083809" y="1083809"/>
                </a:moveTo>
                <a:lnTo>
                  <a:pt x="0" y="1083809"/>
                </a:lnTo>
                <a:lnTo>
                  <a:pt x="0" y="0"/>
                </a:lnTo>
                <a:lnTo>
                  <a:pt x="1083809" y="0"/>
                </a:lnTo>
                <a:lnTo>
                  <a:pt x="1083809" y="1083809"/>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6120382" y="-55109"/>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5400000">
            <a:off x="15036573" y="1028700"/>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10800000">
            <a:off x="16120382" y="2112509"/>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8" id="8"/>
          <p:cNvSpPr/>
          <p:nvPr/>
        </p:nvSpPr>
        <p:spPr>
          <a:xfrm flipH="true" flipV="true" rot="-10800000">
            <a:off x="15036573" y="2112509"/>
            <a:ext cx="1083809" cy="1083809"/>
          </a:xfrm>
          <a:custGeom>
            <a:avLst/>
            <a:gdLst/>
            <a:ahLst/>
            <a:cxnLst/>
            <a:rect r="r" b="b" t="t" l="l"/>
            <a:pathLst>
              <a:path h="1083809" w="1083809">
                <a:moveTo>
                  <a:pt x="1083809" y="1083809"/>
                </a:moveTo>
                <a:lnTo>
                  <a:pt x="0" y="1083809"/>
                </a:lnTo>
                <a:lnTo>
                  <a:pt x="0" y="0"/>
                </a:lnTo>
                <a:lnTo>
                  <a:pt x="1083809" y="0"/>
                </a:lnTo>
                <a:lnTo>
                  <a:pt x="1083809" y="1083809"/>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true" flipV="true" rot="5400000">
            <a:off x="12770705" y="-55109"/>
            <a:ext cx="1083809" cy="1083809"/>
          </a:xfrm>
          <a:custGeom>
            <a:avLst/>
            <a:gdLst/>
            <a:ahLst/>
            <a:cxnLst/>
            <a:rect r="r" b="b" t="t" l="l"/>
            <a:pathLst>
              <a:path h="1083809" w="1083809">
                <a:moveTo>
                  <a:pt x="1083809" y="1083809"/>
                </a:moveTo>
                <a:lnTo>
                  <a:pt x="0" y="1083809"/>
                </a:lnTo>
                <a:lnTo>
                  <a:pt x="0" y="0"/>
                </a:lnTo>
                <a:lnTo>
                  <a:pt x="1083809" y="0"/>
                </a:lnTo>
                <a:lnTo>
                  <a:pt x="1083809" y="1083809"/>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0" id="10"/>
          <p:cNvSpPr/>
          <p:nvPr/>
        </p:nvSpPr>
        <p:spPr>
          <a:xfrm flipH="true" flipV="true" rot="-10800000">
            <a:off x="12770705" y="1028700"/>
            <a:ext cx="1083809" cy="1083809"/>
          </a:xfrm>
          <a:custGeom>
            <a:avLst/>
            <a:gdLst/>
            <a:ahLst/>
            <a:cxnLst/>
            <a:rect r="r" b="b" t="t" l="l"/>
            <a:pathLst>
              <a:path h="1083809" w="1083809">
                <a:moveTo>
                  <a:pt x="1083809" y="1083809"/>
                </a:moveTo>
                <a:lnTo>
                  <a:pt x="0" y="1083809"/>
                </a:lnTo>
                <a:lnTo>
                  <a:pt x="0" y="0"/>
                </a:lnTo>
                <a:lnTo>
                  <a:pt x="1083809" y="0"/>
                </a:lnTo>
                <a:lnTo>
                  <a:pt x="1083809" y="1083809"/>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1" id="11"/>
          <p:cNvSpPr/>
          <p:nvPr/>
        </p:nvSpPr>
        <p:spPr>
          <a:xfrm flipH="false" flipV="false" rot="-10800000">
            <a:off x="9525" y="7044155"/>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2" id="12"/>
          <p:cNvSpPr/>
          <p:nvPr/>
        </p:nvSpPr>
        <p:spPr>
          <a:xfrm flipH="false" flipV="false" rot="0">
            <a:off x="1083809" y="7072730"/>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3" id="13"/>
          <p:cNvSpPr/>
          <p:nvPr/>
        </p:nvSpPr>
        <p:spPr>
          <a:xfrm flipH="false" flipV="false" rot="0">
            <a:off x="0" y="8156539"/>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4" id="14"/>
          <p:cNvSpPr/>
          <p:nvPr/>
        </p:nvSpPr>
        <p:spPr>
          <a:xfrm flipH="false" flipV="false" rot="-10800000">
            <a:off x="0" y="9240348"/>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5" id="15"/>
          <p:cNvSpPr/>
          <p:nvPr/>
        </p:nvSpPr>
        <p:spPr>
          <a:xfrm flipH="false" flipV="false" rot="-5400000">
            <a:off x="1083809" y="9240348"/>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6" id="16"/>
          <p:cNvSpPr/>
          <p:nvPr/>
        </p:nvSpPr>
        <p:spPr>
          <a:xfrm flipH="false" flipV="false" rot="-10800000">
            <a:off x="3321750" y="9268923"/>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7" id="17"/>
          <p:cNvSpPr/>
          <p:nvPr/>
        </p:nvSpPr>
        <p:spPr>
          <a:xfrm flipH="false" flipV="false" rot="0">
            <a:off x="3321750" y="8185114"/>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8" id="18"/>
          <p:cNvSpPr/>
          <p:nvPr/>
        </p:nvSpPr>
        <p:spPr>
          <a:xfrm flipH="false" flipV="false" rot="5400000">
            <a:off x="4405559" y="9268923"/>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9" id="19"/>
          <p:cNvGrpSpPr/>
          <p:nvPr/>
        </p:nvGrpSpPr>
        <p:grpSpPr>
          <a:xfrm rot="2700000">
            <a:off x="14381224" y="7574679"/>
            <a:ext cx="7415398" cy="3565095"/>
            <a:chOff x="0" y="0"/>
            <a:chExt cx="660400" cy="317500"/>
          </a:xfrm>
        </p:grpSpPr>
        <p:sp>
          <p:nvSpPr>
            <p:cNvPr name="Freeform 20" id="20"/>
            <p:cNvSpPr/>
            <p:nvPr/>
          </p:nvSpPr>
          <p:spPr>
            <a:xfrm flipH="false" flipV="false" rot="0">
              <a:off x="0" y="0"/>
              <a:ext cx="660400" cy="317500"/>
            </a:xfrm>
            <a:custGeom>
              <a:avLst/>
              <a:gdLst/>
              <a:ahLst/>
              <a:cxnLst/>
              <a:rect r="r" b="b" t="t" l="l"/>
              <a:pathLst>
                <a:path h="3175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8CA9AD"/>
              </a:solidFill>
              <a:prstDash val="solid"/>
              <a:miter/>
            </a:ln>
          </p:spPr>
        </p:sp>
        <p:sp>
          <p:nvSpPr>
            <p:cNvPr name="TextBox 21" id="21"/>
            <p:cNvSpPr txBox="true"/>
            <p:nvPr/>
          </p:nvSpPr>
          <p:spPr>
            <a:xfrm>
              <a:off x="0" y="146050"/>
              <a:ext cx="660400" cy="171450"/>
            </a:xfrm>
            <a:prstGeom prst="rect">
              <a:avLst/>
            </a:prstGeom>
          </p:spPr>
          <p:txBody>
            <a:bodyPr anchor="ctr" rtlCol="false" tIns="50800" lIns="50800" bIns="50800" rIns="50800"/>
            <a:lstStyle/>
            <a:p>
              <a:pPr algn="ctr">
                <a:lnSpc>
                  <a:spcPts val="2553"/>
                </a:lnSpc>
              </a:pPr>
            </a:p>
          </p:txBody>
        </p:sp>
      </p:grpSp>
      <p:sp>
        <p:nvSpPr>
          <p:cNvPr name="AutoShape 22" id="22"/>
          <p:cNvSpPr/>
          <p:nvPr/>
        </p:nvSpPr>
        <p:spPr>
          <a:xfrm>
            <a:off x="13918610" y="8394229"/>
            <a:ext cx="5185216" cy="5132702"/>
          </a:xfrm>
          <a:prstGeom prst="line">
            <a:avLst/>
          </a:prstGeom>
          <a:ln cap="flat" w="28575">
            <a:solidFill>
              <a:srgbClr val="8CA9AD"/>
            </a:solidFill>
            <a:prstDash val="solid"/>
            <a:headEnd type="none" len="sm" w="sm"/>
            <a:tailEnd type="none" len="sm" w="sm"/>
          </a:ln>
        </p:spPr>
      </p:sp>
      <p:sp>
        <p:nvSpPr>
          <p:cNvPr name="AutoShape 23" id="23"/>
          <p:cNvSpPr/>
          <p:nvPr/>
        </p:nvSpPr>
        <p:spPr>
          <a:xfrm>
            <a:off x="13704664" y="8706905"/>
            <a:ext cx="5038853" cy="5038853"/>
          </a:xfrm>
          <a:prstGeom prst="line">
            <a:avLst/>
          </a:prstGeom>
          <a:ln cap="flat" w="28575">
            <a:solidFill>
              <a:srgbClr val="8CA9AD"/>
            </a:solidFill>
            <a:prstDash val="solid"/>
            <a:headEnd type="none" len="sm" w="sm"/>
            <a:tailEnd type="none" len="sm" w="sm"/>
          </a:ln>
        </p:spPr>
      </p:sp>
      <p:sp>
        <p:nvSpPr>
          <p:cNvPr name="AutoShape 24" id="24"/>
          <p:cNvSpPr/>
          <p:nvPr/>
        </p:nvSpPr>
        <p:spPr>
          <a:xfrm>
            <a:off x="13525062" y="9065375"/>
            <a:ext cx="4867141" cy="4867141"/>
          </a:xfrm>
          <a:prstGeom prst="line">
            <a:avLst/>
          </a:prstGeom>
          <a:ln cap="flat" w="28575">
            <a:solidFill>
              <a:srgbClr val="8CA9AD"/>
            </a:solidFill>
            <a:prstDash val="solid"/>
            <a:headEnd type="none" len="sm" w="sm"/>
            <a:tailEnd type="none" len="sm" w="sm"/>
          </a:ln>
        </p:spPr>
      </p:sp>
      <p:sp>
        <p:nvSpPr>
          <p:cNvPr name="AutoShape 25" id="25"/>
          <p:cNvSpPr/>
          <p:nvPr/>
        </p:nvSpPr>
        <p:spPr>
          <a:xfrm>
            <a:off x="13398407" y="9451643"/>
            <a:ext cx="4690515" cy="4690515"/>
          </a:xfrm>
          <a:prstGeom prst="line">
            <a:avLst/>
          </a:prstGeom>
          <a:ln cap="flat" w="28575">
            <a:solidFill>
              <a:srgbClr val="8CA9AD"/>
            </a:solidFill>
            <a:prstDash val="solid"/>
            <a:headEnd type="none" len="sm" w="sm"/>
            <a:tailEnd type="none" len="sm" w="sm"/>
          </a:ln>
        </p:spPr>
      </p:sp>
      <p:sp>
        <p:nvSpPr>
          <p:cNvPr name="AutoShape 26" id="26"/>
          <p:cNvSpPr/>
          <p:nvPr/>
        </p:nvSpPr>
        <p:spPr>
          <a:xfrm>
            <a:off x="13254553" y="9891320"/>
            <a:ext cx="4347674" cy="4347674"/>
          </a:xfrm>
          <a:prstGeom prst="line">
            <a:avLst/>
          </a:prstGeom>
          <a:ln cap="flat" w="28575">
            <a:solidFill>
              <a:srgbClr val="8CA9AD"/>
            </a:solidFill>
            <a:prstDash val="solid"/>
            <a:headEnd type="none" len="sm" w="sm"/>
            <a:tailEnd type="none" len="sm" w="sm"/>
          </a:ln>
        </p:spPr>
      </p:sp>
      <p:sp>
        <p:nvSpPr>
          <p:cNvPr name="Freeform 27" id="27"/>
          <p:cNvSpPr/>
          <p:nvPr/>
        </p:nvSpPr>
        <p:spPr>
          <a:xfrm flipH="false" flipV="false" rot="0">
            <a:off x="13068328" y="2315661"/>
            <a:ext cx="1572373" cy="1761314"/>
          </a:xfrm>
          <a:custGeom>
            <a:avLst/>
            <a:gdLst/>
            <a:ahLst/>
            <a:cxnLst/>
            <a:rect r="r" b="b" t="t" l="l"/>
            <a:pathLst>
              <a:path h="1761314" w="1572373">
                <a:moveTo>
                  <a:pt x="0" y="0"/>
                </a:moveTo>
                <a:lnTo>
                  <a:pt x="1572372" y="0"/>
                </a:lnTo>
                <a:lnTo>
                  <a:pt x="1572372" y="1761314"/>
                </a:lnTo>
                <a:lnTo>
                  <a:pt x="0" y="176131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grpSp>
        <p:nvGrpSpPr>
          <p:cNvPr name="Group 28" id="28"/>
          <p:cNvGrpSpPr/>
          <p:nvPr/>
        </p:nvGrpSpPr>
        <p:grpSpPr>
          <a:xfrm rot="0">
            <a:off x="409771" y="1943740"/>
            <a:ext cx="7482447" cy="4735896"/>
            <a:chOff x="0" y="0"/>
            <a:chExt cx="1970686" cy="1247314"/>
          </a:xfrm>
        </p:grpSpPr>
        <p:sp>
          <p:nvSpPr>
            <p:cNvPr name="Freeform 29" id="29"/>
            <p:cNvSpPr/>
            <p:nvPr/>
          </p:nvSpPr>
          <p:spPr>
            <a:xfrm flipH="false" flipV="false" rot="0">
              <a:off x="0" y="0"/>
              <a:ext cx="1970686" cy="1247314"/>
            </a:xfrm>
            <a:custGeom>
              <a:avLst/>
              <a:gdLst/>
              <a:ahLst/>
              <a:cxnLst/>
              <a:rect r="r" b="b" t="t" l="l"/>
              <a:pathLst>
                <a:path h="1247314" w="1970686">
                  <a:moveTo>
                    <a:pt x="52769" y="0"/>
                  </a:moveTo>
                  <a:lnTo>
                    <a:pt x="1917917" y="0"/>
                  </a:lnTo>
                  <a:cubicBezTo>
                    <a:pt x="1947060" y="0"/>
                    <a:pt x="1970686" y="23625"/>
                    <a:pt x="1970686" y="52769"/>
                  </a:cubicBezTo>
                  <a:lnTo>
                    <a:pt x="1970686" y="1194545"/>
                  </a:lnTo>
                  <a:cubicBezTo>
                    <a:pt x="1970686" y="1223689"/>
                    <a:pt x="1947060" y="1247314"/>
                    <a:pt x="1917917" y="1247314"/>
                  </a:cubicBezTo>
                  <a:lnTo>
                    <a:pt x="52769" y="1247314"/>
                  </a:lnTo>
                  <a:cubicBezTo>
                    <a:pt x="23625" y="1247314"/>
                    <a:pt x="0" y="1223689"/>
                    <a:pt x="0" y="1194545"/>
                  </a:cubicBezTo>
                  <a:lnTo>
                    <a:pt x="0" y="52769"/>
                  </a:lnTo>
                  <a:cubicBezTo>
                    <a:pt x="0" y="23625"/>
                    <a:pt x="23625" y="0"/>
                    <a:pt x="52769" y="0"/>
                  </a:cubicBezTo>
                  <a:close/>
                </a:path>
              </a:pathLst>
            </a:custGeom>
            <a:solidFill>
              <a:srgbClr val="A3D1E1"/>
            </a:solidFill>
          </p:spPr>
        </p:sp>
        <p:sp>
          <p:nvSpPr>
            <p:cNvPr name="TextBox 30" id="30"/>
            <p:cNvSpPr txBox="true"/>
            <p:nvPr/>
          </p:nvSpPr>
          <p:spPr>
            <a:xfrm>
              <a:off x="0" y="19050"/>
              <a:ext cx="1970686" cy="1228264"/>
            </a:xfrm>
            <a:prstGeom prst="rect">
              <a:avLst/>
            </a:prstGeom>
          </p:spPr>
          <p:txBody>
            <a:bodyPr anchor="ctr" rtlCol="false" tIns="50800" lIns="50800" bIns="50800" rIns="50800"/>
            <a:lstStyle/>
            <a:p>
              <a:pPr algn="ctr">
                <a:lnSpc>
                  <a:spcPts val="2553"/>
                </a:lnSpc>
              </a:pPr>
            </a:p>
          </p:txBody>
        </p:sp>
      </p:grpSp>
      <p:pic>
        <p:nvPicPr>
          <p:cNvPr name="Picture 31" id="31">
            <a:hlinkClick action="ppaction://media"/>
          </p:cNvPr>
          <p:cNvPicPr>
            <a:picLocks noChangeAspect="true"/>
          </p:cNvPicPr>
          <p:nvPr>
            <a:videoFile r:link="rId13"/>
            <p:extLst>
              <p:ext uri="{DAA4B4D4-6D71-4841-9C94-3DE7FCFB9230}">
                <p14:media xmlns:p14="http://schemas.microsoft.com/office/powerpoint/2010/main" r:embed="rId14"/>
              </p:ext>
            </p:extLst>
          </p:nvPr>
        </p:nvPicPr>
        <p:blipFill>
          <a:blip r:embed="rId12"/>
          <a:srcRect l="0" t="0" r="0" b="0"/>
          <a:stretch>
            <a:fillRect/>
          </a:stretch>
        </p:blipFill>
        <p:spPr>
          <a:xfrm flipH="false" flipV="false" rot="0">
            <a:off x="8063172" y="3977368"/>
            <a:ext cx="10025751" cy="5639485"/>
          </a:xfrm>
          <a:prstGeom prst="rect">
            <a:avLst/>
          </a:prstGeom>
        </p:spPr>
      </p:pic>
      <p:grpSp>
        <p:nvGrpSpPr>
          <p:cNvPr name="Group 32" id="32"/>
          <p:cNvGrpSpPr/>
          <p:nvPr/>
        </p:nvGrpSpPr>
        <p:grpSpPr>
          <a:xfrm rot="0">
            <a:off x="5591257" y="514766"/>
            <a:ext cx="7105486" cy="1027869"/>
            <a:chOff x="0" y="0"/>
            <a:chExt cx="1871404" cy="270714"/>
          </a:xfrm>
        </p:grpSpPr>
        <p:sp>
          <p:nvSpPr>
            <p:cNvPr name="Freeform 33" id="33"/>
            <p:cNvSpPr/>
            <p:nvPr/>
          </p:nvSpPr>
          <p:spPr>
            <a:xfrm flipH="false" flipV="false" rot="0">
              <a:off x="0" y="0"/>
              <a:ext cx="1871404" cy="270714"/>
            </a:xfrm>
            <a:custGeom>
              <a:avLst/>
              <a:gdLst/>
              <a:ahLst/>
              <a:cxnLst/>
              <a:rect r="r" b="b" t="t" l="l"/>
              <a:pathLst>
                <a:path h="270714" w="1871404">
                  <a:moveTo>
                    <a:pt x="55568" y="0"/>
                  </a:moveTo>
                  <a:lnTo>
                    <a:pt x="1815836" y="0"/>
                  </a:lnTo>
                  <a:cubicBezTo>
                    <a:pt x="1846525" y="0"/>
                    <a:pt x="1871404" y="24879"/>
                    <a:pt x="1871404" y="55568"/>
                  </a:cubicBezTo>
                  <a:lnTo>
                    <a:pt x="1871404" y="215146"/>
                  </a:lnTo>
                  <a:cubicBezTo>
                    <a:pt x="1871404" y="245836"/>
                    <a:pt x="1846525" y="270714"/>
                    <a:pt x="1815836" y="270714"/>
                  </a:cubicBezTo>
                  <a:lnTo>
                    <a:pt x="55568" y="270714"/>
                  </a:lnTo>
                  <a:cubicBezTo>
                    <a:pt x="24879" y="270714"/>
                    <a:pt x="0" y="245836"/>
                    <a:pt x="0" y="215146"/>
                  </a:cubicBezTo>
                  <a:lnTo>
                    <a:pt x="0" y="55568"/>
                  </a:lnTo>
                  <a:cubicBezTo>
                    <a:pt x="0" y="24879"/>
                    <a:pt x="24879" y="0"/>
                    <a:pt x="55568" y="0"/>
                  </a:cubicBezTo>
                  <a:close/>
                </a:path>
              </a:pathLst>
            </a:custGeom>
            <a:solidFill>
              <a:srgbClr val="227C9D"/>
            </a:solidFill>
          </p:spPr>
        </p:sp>
        <p:sp>
          <p:nvSpPr>
            <p:cNvPr name="TextBox 34" id="34"/>
            <p:cNvSpPr txBox="true"/>
            <p:nvPr/>
          </p:nvSpPr>
          <p:spPr>
            <a:xfrm>
              <a:off x="0" y="19050"/>
              <a:ext cx="1871404" cy="251664"/>
            </a:xfrm>
            <a:prstGeom prst="rect">
              <a:avLst/>
            </a:prstGeom>
          </p:spPr>
          <p:txBody>
            <a:bodyPr anchor="ctr" rtlCol="false" tIns="50800" lIns="50800" bIns="50800" rIns="50800"/>
            <a:lstStyle/>
            <a:p>
              <a:pPr algn="ctr">
                <a:lnSpc>
                  <a:spcPts val="2553"/>
                </a:lnSpc>
              </a:pPr>
            </a:p>
          </p:txBody>
        </p:sp>
      </p:grpSp>
      <p:sp>
        <p:nvSpPr>
          <p:cNvPr name="Freeform 35" id="35"/>
          <p:cNvSpPr/>
          <p:nvPr/>
        </p:nvSpPr>
        <p:spPr>
          <a:xfrm flipH="false" flipV="false" rot="0">
            <a:off x="1375901" y="91768"/>
            <a:ext cx="2206907" cy="1873865"/>
          </a:xfrm>
          <a:custGeom>
            <a:avLst/>
            <a:gdLst/>
            <a:ahLst/>
            <a:cxnLst/>
            <a:rect r="r" b="b" t="t" l="l"/>
            <a:pathLst>
              <a:path h="1873865" w="2206907">
                <a:moveTo>
                  <a:pt x="0" y="0"/>
                </a:moveTo>
                <a:lnTo>
                  <a:pt x="2206907" y="0"/>
                </a:lnTo>
                <a:lnTo>
                  <a:pt x="2206907" y="1873864"/>
                </a:lnTo>
                <a:lnTo>
                  <a:pt x="0" y="1873864"/>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36" id="36"/>
          <p:cNvSpPr/>
          <p:nvPr/>
        </p:nvSpPr>
        <p:spPr>
          <a:xfrm flipH="false" flipV="false" rot="0">
            <a:off x="5591257" y="7411426"/>
            <a:ext cx="1393793" cy="1965606"/>
          </a:xfrm>
          <a:custGeom>
            <a:avLst/>
            <a:gdLst/>
            <a:ahLst/>
            <a:cxnLst/>
            <a:rect r="r" b="b" t="t" l="l"/>
            <a:pathLst>
              <a:path h="1965606" w="1393793">
                <a:moveTo>
                  <a:pt x="0" y="0"/>
                </a:moveTo>
                <a:lnTo>
                  <a:pt x="1393793" y="0"/>
                </a:lnTo>
                <a:lnTo>
                  <a:pt x="1393793" y="1965605"/>
                </a:lnTo>
                <a:lnTo>
                  <a:pt x="0" y="1965605"/>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TextBox 37" id="37"/>
          <p:cNvSpPr txBox="true"/>
          <p:nvPr/>
        </p:nvSpPr>
        <p:spPr>
          <a:xfrm rot="0">
            <a:off x="409771" y="2159038"/>
            <a:ext cx="7204685" cy="4248150"/>
          </a:xfrm>
          <a:prstGeom prst="rect">
            <a:avLst/>
          </a:prstGeom>
        </p:spPr>
        <p:txBody>
          <a:bodyPr anchor="t" rtlCol="false" tIns="0" lIns="0" bIns="0" rIns="0">
            <a:spAutoFit/>
          </a:bodyPr>
          <a:lstStyle/>
          <a:p>
            <a:pPr algn="just" marL="647700" indent="-323850" lvl="1">
              <a:lnSpc>
                <a:spcPts val="4200"/>
              </a:lnSpc>
              <a:buFont typeface="Arial"/>
              <a:buChar char="•"/>
            </a:pPr>
            <a:r>
              <a:rPr lang="en-US" sz="3000">
                <a:solidFill>
                  <a:srgbClr val="000000"/>
                </a:solidFill>
                <a:latin typeface="Muli"/>
              </a:rPr>
              <a:t>Gameplay đơn giản giúp người chơi dễ tiếp cận</a:t>
            </a:r>
          </a:p>
          <a:p>
            <a:pPr algn="just" marL="647700" indent="-323850" lvl="1">
              <a:lnSpc>
                <a:spcPts val="4200"/>
              </a:lnSpc>
              <a:buFont typeface="Arial"/>
              <a:buChar char="•"/>
            </a:pPr>
            <a:r>
              <a:rPr lang="en-US" sz="3000">
                <a:solidFill>
                  <a:srgbClr val="000000"/>
                </a:solidFill>
                <a:latin typeface="Muli"/>
              </a:rPr>
              <a:t>Hệ thống tháp phòng thủ (tower) có thể mua, bán, nâng cấp</a:t>
            </a:r>
          </a:p>
          <a:p>
            <a:pPr algn="just" marL="647700" indent="-323850" lvl="1">
              <a:lnSpc>
                <a:spcPts val="4200"/>
              </a:lnSpc>
              <a:buFont typeface="Arial"/>
              <a:buChar char="•"/>
            </a:pPr>
            <a:r>
              <a:rPr lang="en-US" sz="3000">
                <a:solidFill>
                  <a:srgbClr val="000000"/>
                </a:solidFill>
                <a:latin typeface="Muli"/>
              </a:rPr>
              <a:t>Hệ thống quái vật (enemy)</a:t>
            </a:r>
          </a:p>
          <a:p>
            <a:pPr algn="just" marL="647700" indent="-323850" lvl="1">
              <a:lnSpc>
                <a:spcPts val="4200"/>
              </a:lnSpc>
              <a:buFont typeface="Arial"/>
              <a:buChar char="•"/>
            </a:pPr>
            <a:r>
              <a:rPr lang="en-US" sz="3000">
                <a:solidFill>
                  <a:srgbClr val="000000"/>
                </a:solidFill>
                <a:latin typeface="Muli"/>
              </a:rPr>
              <a:t>Hệ thống máu, tiền, số lượng quái vật,... giúp người chơi dễ dàng kiểm soát màn chơi</a:t>
            </a:r>
          </a:p>
        </p:txBody>
      </p:sp>
      <p:sp>
        <p:nvSpPr>
          <p:cNvPr name="TextBox 38" id="38"/>
          <p:cNvSpPr txBox="true"/>
          <p:nvPr/>
        </p:nvSpPr>
        <p:spPr>
          <a:xfrm rot="0">
            <a:off x="5934827" y="792162"/>
            <a:ext cx="6521189" cy="539750"/>
          </a:xfrm>
          <a:prstGeom prst="rect">
            <a:avLst/>
          </a:prstGeom>
        </p:spPr>
        <p:txBody>
          <a:bodyPr anchor="t" rtlCol="false" tIns="0" lIns="0" bIns="0" rIns="0">
            <a:spAutoFit/>
          </a:bodyPr>
          <a:lstStyle/>
          <a:p>
            <a:pPr>
              <a:lnSpc>
                <a:spcPts val="4000"/>
              </a:lnSpc>
            </a:pPr>
            <a:r>
              <a:rPr lang="en-US" sz="4000">
                <a:solidFill>
                  <a:srgbClr val="FFFFFF"/>
                </a:solidFill>
                <a:latin typeface="Kollektif Bold"/>
              </a:rPr>
              <a:t>02 - KẾT QUẢ ĐẠT ĐƯỢC</a:t>
            </a:r>
          </a:p>
        </p:txBody>
      </p:sp>
    </p:spTree>
  </p:cSld>
  <p:clrMapOvr>
    <a:masterClrMapping/>
  </p:clrMapOvr>
  <p:timing>
    <p:tnLst>
      <p:par>
        <p:cTn dur="indefinite" restart="never" nodeType="tmRoot">
          <p:childTnLst>
            <p:video>
              <p:cMediaNode vol="0">
                <p:cTn fill="hold" display="false">
                  <p:stCondLst>
                    <p:cond delay="indefinite"/>
                  </p:stCondLst>
                </p:cTn>
                <p:tgtEl>
                  <p:spTgt spid="31"/>
                </p:tgtEl>
              </p:cMediaNode>
            </p:video>
          </p:childTnLst>
        </p:cTn>
      </p:par>
    </p:tnLst>
  </p:timing>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2700000">
            <a:off x="-1906430" y="-3406802"/>
            <a:ext cx="7415398" cy="3565095"/>
            <a:chOff x="0" y="0"/>
            <a:chExt cx="660400" cy="317500"/>
          </a:xfrm>
        </p:grpSpPr>
        <p:sp>
          <p:nvSpPr>
            <p:cNvPr name="Freeform 3" id="3"/>
            <p:cNvSpPr/>
            <p:nvPr/>
          </p:nvSpPr>
          <p:spPr>
            <a:xfrm flipH="false" flipV="false" rot="0">
              <a:off x="0" y="0"/>
              <a:ext cx="660400" cy="317500"/>
            </a:xfrm>
            <a:custGeom>
              <a:avLst/>
              <a:gdLst/>
              <a:ahLst/>
              <a:cxnLst/>
              <a:rect r="r" b="b" t="t" l="l"/>
              <a:pathLst>
                <a:path h="3175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8CA9AD"/>
              </a:solidFill>
              <a:prstDash val="solid"/>
              <a:miter/>
            </a:ln>
          </p:spPr>
        </p:sp>
        <p:sp>
          <p:nvSpPr>
            <p:cNvPr name="TextBox 4" id="4"/>
            <p:cNvSpPr txBox="true"/>
            <p:nvPr/>
          </p:nvSpPr>
          <p:spPr>
            <a:xfrm>
              <a:off x="0" y="146050"/>
              <a:ext cx="660400" cy="171450"/>
            </a:xfrm>
            <a:prstGeom prst="rect">
              <a:avLst/>
            </a:prstGeom>
          </p:spPr>
          <p:txBody>
            <a:bodyPr anchor="ctr" rtlCol="false" tIns="50800" lIns="50800" bIns="50800" rIns="50800"/>
            <a:lstStyle/>
            <a:p>
              <a:pPr algn="ctr">
                <a:lnSpc>
                  <a:spcPts val="2553"/>
                </a:lnSpc>
              </a:pPr>
            </a:p>
          </p:txBody>
        </p:sp>
      </p:grpSp>
      <p:sp>
        <p:nvSpPr>
          <p:cNvPr name="AutoShape 5" id="5"/>
          <p:cNvSpPr/>
          <p:nvPr/>
        </p:nvSpPr>
        <p:spPr>
          <a:xfrm>
            <a:off x="-2369044" y="-2587253"/>
            <a:ext cx="5185216" cy="5132702"/>
          </a:xfrm>
          <a:prstGeom prst="line">
            <a:avLst/>
          </a:prstGeom>
          <a:ln cap="flat" w="28575">
            <a:solidFill>
              <a:srgbClr val="8CA9AD"/>
            </a:solidFill>
            <a:prstDash val="solid"/>
            <a:headEnd type="none" len="sm" w="sm"/>
            <a:tailEnd type="none" len="sm" w="sm"/>
          </a:ln>
        </p:spPr>
      </p:sp>
      <p:sp>
        <p:nvSpPr>
          <p:cNvPr name="AutoShape 6" id="6"/>
          <p:cNvSpPr/>
          <p:nvPr/>
        </p:nvSpPr>
        <p:spPr>
          <a:xfrm>
            <a:off x="-2582990" y="-2274576"/>
            <a:ext cx="5038853" cy="5038853"/>
          </a:xfrm>
          <a:prstGeom prst="line">
            <a:avLst/>
          </a:prstGeom>
          <a:ln cap="flat" w="28575">
            <a:solidFill>
              <a:srgbClr val="8CA9AD"/>
            </a:solidFill>
            <a:prstDash val="solid"/>
            <a:headEnd type="none" len="sm" w="sm"/>
            <a:tailEnd type="none" len="sm" w="sm"/>
          </a:ln>
        </p:spPr>
      </p:sp>
      <p:sp>
        <p:nvSpPr>
          <p:cNvPr name="AutoShape 7" id="7"/>
          <p:cNvSpPr/>
          <p:nvPr/>
        </p:nvSpPr>
        <p:spPr>
          <a:xfrm>
            <a:off x="-2762592" y="-1916106"/>
            <a:ext cx="4867141" cy="4867141"/>
          </a:xfrm>
          <a:prstGeom prst="line">
            <a:avLst/>
          </a:prstGeom>
          <a:ln cap="flat" w="28575">
            <a:solidFill>
              <a:srgbClr val="8CA9AD"/>
            </a:solidFill>
            <a:prstDash val="solid"/>
            <a:headEnd type="none" len="sm" w="sm"/>
            <a:tailEnd type="none" len="sm" w="sm"/>
          </a:ln>
        </p:spPr>
      </p:sp>
      <p:sp>
        <p:nvSpPr>
          <p:cNvPr name="AutoShape 8" id="8"/>
          <p:cNvSpPr/>
          <p:nvPr/>
        </p:nvSpPr>
        <p:spPr>
          <a:xfrm>
            <a:off x="-2889247" y="-1529839"/>
            <a:ext cx="4690515" cy="4690515"/>
          </a:xfrm>
          <a:prstGeom prst="line">
            <a:avLst/>
          </a:prstGeom>
          <a:ln cap="flat" w="28575">
            <a:solidFill>
              <a:srgbClr val="8CA9AD"/>
            </a:solidFill>
            <a:prstDash val="solid"/>
            <a:headEnd type="none" len="sm" w="sm"/>
            <a:tailEnd type="none" len="sm" w="sm"/>
          </a:ln>
        </p:spPr>
      </p:sp>
      <p:sp>
        <p:nvSpPr>
          <p:cNvPr name="AutoShape 9" id="9"/>
          <p:cNvSpPr/>
          <p:nvPr/>
        </p:nvSpPr>
        <p:spPr>
          <a:xfrm>
            <a:off x="-3033101" y="-1090162"/>
            <a:ext cx="4347674" cy="4347674"/>
          </a:xfrm>
          <a:prstGeom prst="line">
            <a:avLst/>
          </a:prstGeom>
          <a:ln cap="flat" w="28575">
            <a:solidFill>
              <a:srgbClr val="8CA9AD"/>
            </a:solidFill>
            <a:prstDash val="solid"/>
            <a:headEnd type="none" len="sm" w="sm"/>
            <a:tailEnd type="none" len="sm" w="sm"/>
          </a:ln>
        </p:spPr>
      </p:sp>
      <p:sp>
        <p:nvSpPr>
          <p:cNvPr name="AutoShape 10" id="10"/>
          <p:cNvSpPr/>
          <p:nvPr/>
        </p:nvSpPr>
        <p:spPr>
          <a:xfrm>
            <a:off x="-3153920" y="-646438"/>
            <a:ext cx="3963599" cy="3985594"/>
          </a:xfrm>
          <a:prstGeom prst="line">
            <a:avLst/>
          </a:prstGeom>
          <a:ln cap="flat" w="28575">
            <a:solidFill>
              <a:srgbClr val="8CA9AD"/>
            </a:solidFill>
            <a:prstDash val="solid"/>
            <a:headEnd type="none" len="sm" w="sm"/>
            <a:tailEnd type="none" len="sm" w="sm"/>
          </a:ln>
        </p:spPr>
      </p:sp>
      <p:sp>
        <p:nvSpPr>
          <p:cNvPr name="AutoShape 11" id="11"/>
          <p:cNvSpPr/>
          <p:nvPr/>
        </p:nvSpPr>
        <p:spPr>
          <a:xfrm>
            <a:off x="-3128153" y="-84805"/>
            <a:ext cx="3377485" cy="3360058"/>
          </a:xfrm>
          <a:prstGeom prst="line">
            <a:avLst/>
          </a:prstGeom>
          <a:ln cap="flat" w="28575">
            <a:solidFill>
              <a:srgbClr val="8CA9AD"/>
            </a:solidFill>
            <a:prstDash val="solid"/>
            <a:headEnd type="none" len="sm" w="sm"/>
            <a:tailEnd type="none" len="sm" w="sm"/>
          </a:ln>
        </p:spPr>
      </p:sp>
      <p:sp>
        <p:nvSpPr>
          <p:cNvPr name="Freeform 12" id="12"/>
          <p:cNvSpPr/>
          <p:nvPr/>
        </p:nvSpPr>
        <p:spPr>
          <a:xfrm flipH="false" flipV="false" rot="-10800000">
            <a:off x="13904606" y="0"/>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3" id="13"/>
          <p:cNvSpPr/>
          <p:nvPr/>
        </p:nvSpPr>
        <p:spPr>
          <a:xfrm flipH="false" flipV="false" rot="-5400000">
            <a:off x="14988415" y="0"/>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4" id="14"/>
          <p:cNvSpPr/>
          <p:nvPr/>
        </p:nvSpPr>
        <p:spPr>
          <a:xfrm flipH="false" flipV="false" rot="-10800000">
            <a:off x="14988415" y="1069173"/>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5" id="15"/>
          <p:cNvSpPr/>
          <p:nvPr/>
        </p:nvSpPr>
        <p:spPr>
          <a:xfrm flipH="false" flipV="false" rot="-10800000">
            <a:off x="17226356" y="28575"/>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6" id="16"/>
          <p:cNvSpPr/>
          <p:nvPr/>
        </p:nvSpPr>
        <p:spPr>
          <a:xfrm flipH="false" flipV="false" rot="0">
            <a:off x="17226356" y="-1055234"/>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7" id="17"/>
          <p:cNvSpPr/>
          <p:nvPr/>
        </p:nvSpPr>
        <p:spPr>
          <a:xfrm flipH="false" flipV="false" rot="0">
            <a:off x="16142547" y="1112384"/>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8" id="18"/>
          <p:cNvSpPr/>
          <p:nvPr/>
        </p:nvSpPr>
        <p:spPr>
          <a:xfrm flipH="false" flipV="false" rot="0">
            <a:off x="17226356" y="1112384"/>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9" id="19"/>
          <p:cNvSpPr/>
          <p:nvPr/>
        </p:nvSpPr>
        <p:spPr>
          <a:xfrm flipH="false" flipV="false" rot="5400000">
            <a:off x="13904606" y="1083809"/>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20" id="20"/>
          <p:cNvGrpSpPr/>
          <p:nvPr/>
        </p:nvGrpSpPr>
        <p:grpSpPr>
          <a:xfrm rot="0">
            <a:off x="5591257" y="514766"/>
            <a:ext cx="7105486" cy="1027869"/>
            <a:chOff x="0" y="0"/>
            <a:chExt cx="1871404" cy="270714"/>
          </a:xfrm>
        </p:grpSpPr>
        <p:sp>
          <p:nvSpPr>
            <p:cNvPr name="Freeform 21" id="21"/>
            <p:cNvSpPr/>
            <p:nvPr/>
          </p:nvSpPr>
          <p:spPr>
            <a:xfrm flipH="false" flipV="false" rot="0">
              <a:off x="0" y="0"/>
              <a:ext cx="1871404" cy="270714"/>
            </a:xfrm>
            <a:custGeom>
              <a:avLst/>
              <a:gdLst/>
              <a:ahLst/>
              <a:cxnLst/>
              <a:rect r="r" b="b" t="t" l="l"/>
              <a:pathLst>
                <a:path h="270714" w="1871404">
                  <a:moveTo>
                    <a:pt x="55568" y="0"/>
                  </a:moveTo>
                  <a:lnTo>
                    <a:pt x="1815836" y="0"/>
                  </a:lnTo>
                  <a:cubicBezTo>
                    <a:pt x="1846525" y="0"/>
                    <a:pt x="1871404" y="24879"/>
                    <a:pt x="1871404" y="55568"/>
                  </a:cubicBezTo>
                  <a:lnTo>
                    <a:pt x="1871404" y="215146"/>
                  </a:lnTo>
                  <a:cubicBezTo>
                    <a:pt x="1871404" y="245836"/>
                    <a:pt x="1846525" y="270714"/>
                    <a:pt x="1815836" y="270714"/>
                  </a:cubicBezTo>
                  <a:lnTo>
                    <a:pt x="55568" y="270714"/>
                  </a:lnTo>
                  <a:cubicBezTo>
                    <a:pt x="24879" y="270714"/>
                    <a:pt x="0" y="245836"/>
                    <a:pt x="0" y="215146"/>
                  </a:cubicBezTo>
                  <a:lnTo>
                    <a:pt x="0" y="55568"/>
                  </a:lnTo>
                  <a:cubicBezTo>
                    <a:pt x="0" y="24879"/>
                    <a:pt x="24879" y="0"/>
                    <a:pt x="55568" y="0"/>
                  </a:cubicBezTo>
                  <a:close/>
                </a:path>
              </a:pathLst>
            </a:custGeom>
            <a:solidFill>
              <a:srgbClr val="227C9D"/>
            </a:solidFill>
          </p:spPr>
        </p:sp>
        <p:sp>
          <p:nvSpPr>
            <p:cNvPr name="TextBox 22" id="22"/>
            <p:cNvSpPr txBox="true"/>
            <p:nvPr/>
          </p:nvSpPr>
          <p:spPr>
            <a:xfrm>
              <a:off x="0" y="19050"/>
              <a:ext cx="1871404" cy="251664"/>
            </a:xfrm>
            <a:prstGeom prst="rect">
              <a:avLst/>
            </a:prstGeom>
          </p:spPr>
          <p:txBody>
            <a:bodyPr anchor="ctr" rtlCol="false" tIns="50800" lIns="50800" bIns="50800" rIns="50800"/>
            <a:lstStyle/>
            <a:p>
              <a:pPr algn="ctr">
                <a:lnSpc>
                  <a:spcPts val="2553"/>
                </a:lnSpc>
              </a:pPr>
            </a:p>
          </p:txBody>
        </p:sp>
      </p:grpSp>
      <p:pic>
        <p:nvPicPr>
          <p:cNvPr name="Picture 23" id="23">
            <a:hlinkClick action="ppaction://media"/>
          </p:cNvPr>
          <p:cNvPicPr>
            <a:picLocks noChangeAspect="true"/>
          </p:cNvPicPr>
          <p:nvPr>
            <a:videoFile r:link="rId9"/>
            <p:extLst>
              <p:ext uri="{DAA4B4D4-6D71-4841-9C94-3DE7FCFB9230}">
                <p14:media xmlns:p14="http://schemas.microsoft.com/office/powerpoint/2010/main" r:embed="rId10"/>
              </p:ext>
            </p:extLst>
          </p:nvPr>
        </p:nvPicPr>
        <p:blipFill>
          <a:blip r:embed="rId8"/>
          <a:srcRect l="0" t="0" r="0" b="0"/>
          <a:stretch>
            <a:fillRect/>
          </a:stretch>
        </p:blipFill>
        <p:spPr>
          <a:xfrm flipH="false" flipV="false" rot="0">
            <a:off x="6685738" y="2818253"/>
            <a:ext cx="11212915" cy="6307265"/>
          </a:xfrm>
          <a:prstGeom prst="rect">
            <a:avLst/>
          </a:prstGeom>
        </p:spPr>
      </p:pic>
      <p:sp>
        <p:nvSpPr>
          <p:cNvPr name="TextBox 24" id="24"/>
          <p:cNvSpPr txBox="true"/>
          <p:nvPr/>
        </p:nvSpPr>
        <p:spPr>
          <a:xfrm rot="0">
            <a:off x="5934827" y="792162"/>
            <a:ext cx="6521189" cy="539750"/>
          </a:xfrm>
          <a:prstGeom prst="rect">
            <a:avLst/>
          </a:prstGeom>
        </p:spPr>
        <p:txBody>
          <a:bodyPr anchor="t" rtlCol="false" tIns="0" lIns="0" bIns="0" rIns="0">
            <a:spAutoFit/>
          </a:bodyPr>
          <a:lstStyle/>
          <a:p>
            <a:pPr>
              <a:lnSpc>
                <a:spcPts val="4000"/>
              </a:lnSpc>
            </a:pPr>
            <a:r>
              <a:rPr lang="en-US" sz="4000">
                <a:solidFill>
                  <a:srgbClr val="FFFFFF"/>
                </a:solidFill>
                <a:latin typeface="Kollektif Bold"/>
              </a:rPr>
              <a:t>02 - KẾT QUẢ ĐẠT ĐƯỢC</a:t>
            </a:r>
          </a:p>
        </p:txBody>
      </p:sp>
      <p:grpSp>
        <p:nvGrpSpPr>
          <p:cNvPr name="Group 25" id="25"/>
          <p:cNvGrpSpPr/>
          <p:nvPr/>
        </p:nvGrpSpPr>
        <p:grpSpPr>
          <a:xfrm rot="0">
            <a:off x="135940" y="3409971"/>
            <a:ext cx="6109186" cy="5123828"/>
            <a:chOff x="0" y="0"/>
            <a:chExt cx="1970686" cy="1652831"/>
          </a:xfrm>
        </p:grpSpPr>
        <p:sp>
          <p:nvSpPr>
            <p:cNvPr name="Freeform 26" id="26"/>
            <p:cNvSpPr/>
            <p:nvPr/>
          </p:nvSpPr>
          <p:spPr>
            <a:xfrm flipH="false" flipV="false" rot="0">
              <a:off x="0" y="0"/>
              <a:ext cx="1970686" cy="1652831"/>
            </a:xfrm>
            <a:custGeom>
              <a:avLst/>
              <a:gdLst/>
              <a:ahLst/>
              <a:cxnLst/>
              <a:rect r="r" b="b" t="t" l="l"/>
              <a:pathLst>
                <a:path h="1652831" w="1970686">
                  <a:moveTo>
                    <a:pt x="64630" y="0"/>
                  </a:moveTo>
                  <a:lnTo>
                    <a:pt x="1906055" y="0"/>
                  </a:lnTo>
                  <a:cubicBezTo>
                    <a:pt x="1941750" y="0"/>
                    <a:pt x="1970686" y="28936"/>
                    <a:pt x="1970686" y="64630"/>
                  </a:cubicBezTo>
                  <a:lnTo>
                    <a:pt x="1970686" y="1588201"/>
                  </a:lnTo>
                  <a:cubicBezTo>
                    <a:pt x="1970686" y="1623896"/>
                    <a:pt x="1941750" y="1652831"/>
                    <a:pt x="1906055" y="1652831"/>
                  </a:cubicBezTo>
                  <a:lnTo>
                    <a:pt x="64630" y="1652831"/>
                  </a:lnTo>
                  <a:cubicBezTo>
                    <a:pt x="28936" y="1652831"/>
                    <a:pt x="0" y="1623896"/>
                    <a:pt x="0" y="1588201"/>
                  </a:cubicBezTo>
                  <a:lnTo>
                    <a:pt x="0" y="64630"/>
                  </a:lnTo>
                  <a:cubicBezTo>
                    <a:pt x="0" y="28936"/>
                    <a:pt x="28936" y="0"/>
                    <a:pt x="64630" y="0"/>
                  </a:cubicBezTo>
                  <a:close/>
                </a:path>
              </a:pathLst>
            </a:custGeom>
            <a:solidFill>
              <a:srgbClr val="A3D1E1"/>
            </a:solidFill>
          </p:spPr>
        </p:sp>
        <p:sp>
          <p:nvSpPr>
            <p:cNvPr name="TextBox 27" id="27"/>
            <p:cNvSpPr txBox="true"/>
            <p:nvPr/>
          </p:nvSpPr>
          <p:spPr>
            <a:xfrm>
              <a:off x="0" y="19050"/>
              <a:ext cx="1970686" cy="1633781"/>
            </a:xfrm>
            <a:prstGeom prst="rect">
              <a:avLst/>
            </a:prstGeom>
          </p:spPr>
          <p:txBody>
            <a:bodyPr anchor="ctr" rtlCol="false" tIns="50800" lIns="50800" bIns="50800" rIns="50800"/>
            <a:lstStyle/>
            <a:p>
              <a:pPr algn="ctr">
                <a:lnSpc>
                  <a:spcPts val="2553"/>
                </a:lnSpc>
              </a:pPr>
            </a:p>
          </p:txBody>
        </p:sp>
      </p:grpSp>
      <p:sp>
        <p:nvSpPr>
          <p:cNvPr name="TextBox 28" id="28"/>
          <p:cNvSpPr txBox="true"/>
          <p:nvPr/>
        </p:nvSpPr>
        <p:spPr>
          <a:xfrm rot="0">
            <a:off x="519571" y="3752250"/>
            <a:ext cx="5341925" cy="4781550"/>
          </a:xfrm>
          <a:prstGeom prst="rect">
            <a:avLst/>
          </a:prstGeom>
        </p:spPr>
        <p:txBody>
          <a:bodyPr anchor="t" rtlCol="false" tIns="0" lIns="0" bIns="0" rIns="0">
            <a:spAutoFit/>
          </a:bodyPr>
          <a:lstStyle/>
          <a:p>
            <a:pPr algn="just">
              <a:lnSpc>
                <a:spcPts val="4200"/>
              </a:lnSpc>
            </a:pPr>
            <a:r>
              <a:rPr lang="en-US" sz="3000">
                <a:solidFill>
                  <a:srgbClr val="000000"/>
                </a:solidFill>
                <a:latin typeface="Muli"/>
              </a:rPr>
              <a:t>Người chơi có thể tùy ý chính sửa màn chơi của mình và lưu lại. Tất cả sẽ được lưu dưới dạng file text. Khi load màn chơi, dữ liệu trong file text sẽ được chuyển sang dạng mảng 2D để có thể dễ dàng làm việc.</a:t>
            </a:r>
          </a:p>
          <a:p>
            <a:pPr algn="just">
              <a:lnSpc>
                <a:spcPts val="4200"/>
              </a:lnSpc>
            </a:pPr>
          </a:p>
        </p:txBody>
      </p:sp>
    </p:spTree>
  </p:cSld>
  <p:clrMapOvr>
    <a:masterClrMapping/>
  </p:clrMapOvr>
  <p:timing>
    <p:tnLst>
      <p:par>
        <p:cTn dur="indefinite" restart="never" nodeType="tmRoot">
          <p:childTnLst>
            <p:video>
              <p:cMediaNode vol="0">
                <p:cTn fill="hold" display="false">
                  <p:stCondLst>
                    <p:cond delay="indefinite"/>
                  </p:stCondLst>
                </p:cTn>
                <p:tgtEl>
                  <p:spTgt spid="23"/>
                </p:tgtEl>
              </p:cMediaNode>
            </p:vide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DAGCwDJ7f7o</dc:identifier>
  <dcterms:modified xsi:type="dcterms:W3CDTF">2011-08-01T06:04:30Z</dcterms:modified>
  <cp:revision>1</cp:revision>
  <dc:title>BTL Java</dc:title>
</cp:coreProperties>
</file>